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31"/>
  </p:notesMasterIdLst>
  <p:sldIdLst>
    <p:sldId id="491" r:id="rId2"/>
    <p:sldId id="530" r:id="rId3"/>
    <p:sldId id="513" r:id="rId4"/>
    <p:sldId id="544" r:id="rId5"/>
    <p:sldId id="545" r:id="rId6"/>
    <p:sldId id="546" r:id="rId7"/>
    <p:sldId id="547" r:id="rId8"/>
    <p:sldId id="548" r:id="rId9"/>
    <p:sldId id="549" r:id="rId10"/>
    <p:sldId id="550" r:id="rId11"/>
    <p:sldId id="528" r:id="rId12"/>
    <p:sldId id="551" r:id="rId13"/>
    <p:sldId id="552" r:id="rId14"/>
    <p:sldId id="553" r:id="rId15"/>
    <p:sldId id="554" r:id="rId16"/>
    <p:sldId id="555" r:id="rId17"/>
    <p:sldId id="556" r:id="rId18"/>
    <p:sldId id="557" r:id="rId19"/>
    <p:sldId id="558" r:id="rId20"/>
    <p:sldId id="559" r:id="rId21"/>
    <p:sldId id="560" r:id="rId22"/>
    <p:sldId id="561" r:id="rId23"/>
    <p:sldId id="562" r:id="rId24"/>
    <p:sldId id="563" r:id="rId25"/>
    <p:sldId id="527" r:id="rId26"/>
    <p:sldId id="399" r:id="rId27"/>
    <p:sldId id="529" r:id="rId28"/>
    <p:sldId id="481" r:id="rId29"/>
    <p:sldId id="48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120" autoAdjust="0"/>
    <p:restoredTop sz="94533" autoAdjust="0"/>
  </p:normalViewPr>
  <p:slideViewPr>
    <p:cSldViewPr snapToGrid="0">
      <p:cViewPr varScale="1">
        <p:scale>
          <a:sx n="76" d="100"/>
          <a:sy n="76" d="100"/>
        </p:scale>
        <p:origin x="906" y="84"/>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B3C10C-AA36-D549-BC5C-D2F79B25B25A}" type="doc">
      <dgm:prSet loTypeId="urn:microsoft.com/office/officeart/2005/8/layout/radial5" loCatId="" qsTypeId="urn:microsoft.com/office/officeart/2005/8/quickstyle/simple3" qsCatId="simple" csTypeId="urn:microsoft.com/office/officeart/2005/8/colors/colorful1" csCatId="colorful" phldr="1"/>
      <dgm:spPr/>
      <dgm:t>
        <a:bodyPr/>
        <a:lstStyle/>
        <a:p>
          <a:endParaRPr lang="en-US"/>
        </a:p>
      </dgm:t>
    </dgm:pt>
    <dgm:pt modelId="{6E08DCDA-8E45-EC4B-82AD-75CBB4B9AE0D}">
      <dgm:prSet phldrT="[Text]" custT="1"/>
      <dgm:spPr>
        <a:solidFill>
          <a:srgbClr val="FFFFFF"/>
        </a:solidFill>
        <a:ln w="19050" cmpd="sng">
          <a:solidFill>
            <a:srgbClr val="FF6600"/>
          </a:solidFill>
        </a:ln>
        <a:effectLst/>
      </dgm:spPr>
      <dgm:t>
        <a:bodyPr/>
        <a:lstStyle/>
        <a:p>
          <a:r>
            <a:rPr lang="en-US" sz="2400" dirty="0">
              <a:latin typeface="+mn-lt"/>
              <a:cs typeface="Optima"/>
            </a:rPr>
            <a:t>CDS</a:t>
          </a:r>
          <a:endParaRPr lang="en-US" sz="2800" dirty="0">
            <a:latin typeface="+mn-lt"/>
            <a:cs typeface="Optima"/>
          </a:endParaRPr>
        </a:p>
      </dgm:t>
    </dgm:pt>
    <dgm:pt modelId="{3B29A69C-7CD0-2347-934B-E3D81101DF3E}" type="parTrans" cxnId="{5F9EBD15-52F4-5243-B473-BFCCA3DF75E4}">
      <dgm:prSet/>
      <dgm:spPr/>
      <dgm:t>
        <a:bodyPr/>
        <a:lstStyle/>
        <a:p>
          <a:endParaRPr lang="en-US">
            <a:latin typeface="Optima"/>
            <a:cs typeface="Optima"/>
          </a:endParaRPr>
        </a:p>
      </dgm:t>
    </dgm:pt>
    <dgm:pt modelId="{D656B8F2-E554-7245-9020-44B6A9DAD08E}" type="sibTrans" cxnId="{5F9EBD15-52F4-5243-B473-BFCCA3DF75E4}">
      <dgm:prSet/>
      <dgm:spPr/>
      <dgm:t>
        <a:bodyPr/>
        <a:lstStyle/>
        <a:p>
          <a:endParaRPr lang="en-US">
            <a:latin typeface="Optima"/>
            <a:cs typeface="Optima"/>
          </a:endParaRPr>
        </a:p>
      </dgm:t>
    </dgm:pt>
    <dgm:pt modelId="{1DD5677A-F751-2E49-B6BC-DCF545450E54}">
      <dgm:prSet phldrT="[Text]"/>
      <dgm:spPr>
        <a:solidFill>
          <a:srgbClr val="FFFFFF"/>
        </a:solidFill>
        <a:ln w="19050" cmpd="sng">
          <a:solidFill>
            <a:schemeClr val="tx1">
              <a:lumMod val="50000"/>
              <a:lumOff val="50000"/>
            </a:schemeClr>
          </a:solidFill>
        </a:ln>
        <a:effectLst/>
      </dgm:spPr>
      <dgm:t>
        <a:bodyPr/>
        <a:lstStyle/>
        <a:p>
          <a:r>
            <a:rPr lang="en-US" dirty="0">
              <a:latin typeface="+mn-lt"/>
              <a:cs typeface="Optima"/>
            </a:rPr>
            <a:t>Business</a:t>
          </a:r>
          <a:r>
            <a:rPr lang="en-US" dirty="0">
              <a:latin typeface="Optima"/>
              <a:cs typeface="Optima"/>
            </a:rPr>
            <a:t> </a:t>
          </a:r>
          <a:r>
            <a:rPr lang="en-US" dirty="0">
              <a:latin typeface="+mn-lt"/>
              <a:cs typeface="Optima"/>
            </a:rPr>
            <a:t>Logic</a:t>
          </a:r>
        </a:p>
      </dgm:t>
    </dgm:pt>
    <dgm:pt modelId="{1CFB0CDC-BAC1-AE48-BA22-5DA8D32A38D6}" type="parTrans" cxnId="{0F1804E9-8506-CB45-B9D3-1EB3A143AE04}">
      <dgm:prSet/>
      <dgm:spPr/>
      <dgm:t>
        <a:bodyPr/>
        <a:lstStyle/>
        <a:p>
          <a:endParaRPr lang="en-US" dirty="0">
            <a:latin typeface="Optima"/>
            <a:cs typeface="Optima"/>
          </a:endParaRPr>
        </a:p>
      </dgm:t>
    </dgm:pt>
    <dgm:pt modelId="{8507624D-C4A5-FA44-906A-BA93A32FE66B}" type="sibTrans" cxnId="{0F1804E9-8506-CB45-B9D3-1EB3A143AE04}">
      <dgm:prSet/>
      <dgm:spPr/>
      <dgm:t>
        <a:bodyPr/>
        <a:lstStyle/>
        <a:p>
          <a:endParaRPr lang="en-US">
            <a:latin typeface="Optima"/>
            <a:cs typeface="Optima"/>
          </a:endParaRPr>
        </a:p>
      </dgm:t>
    </dgm:pt>
    <dgm:pt modelId="{94C84887-2729-074F-BD1C-28797ADB806C}">
      <dgm:prSet phldrT="[Text]"/>
      <dgm:spPr>
        <a:solidFill>
          <a:srgbClr val="FFFFFF"/>
        </a:solidFill>
        <a:ln w="19050" cmpd="sng">
          <a:solidFill>
            <a:srgbClr val="3366FF"/>
          </a:solidFill>
        </a:ln>
        <a:effectLst/>
      </dgm:spPr>
      <dgm:t>
        <a:bodyPr/>
        <a:lstStyle/>
        <a:p>
          <a:r>
            <a:rPr lang="en-US" dirty="0">
              <a:latin typeface="+mn-lt"/>
              <a:cs typeface="Optima"/>
            </a:rPr>
            <a:t>Analytics</a:t>
          </a:r>
        </a:p>
      </dgm:t>
    </dgm:pt>
    <dgm:pt modelId="{6F8C5E5B-909C-584E-BE9D-B63CA1BCC2CD}" type="parTrans" cxnId="{3D631AF3-4EF1-984A-B269-B217E4AEB48B}">
      <dgm:prSet/>
      <dgm:spPr/>
      <dgm:t>
        <a:bodyPr/>
        <a:lstStyle/>
        <a:p>
          <a:endParaRPr lang="en-US" dirty="0">
            <a:latin typeface="Optima"/>
            <a:cs typeface="Optima"/>
          </a:endParaRPr>
        </a:p>
      </dgm:t>
    </dgm:pt>
    <dgm:pt modelId="{F707849C-B6A0-AD47-ABB1-F8F33B2D693D}" type="sibTrans" cxnId="{3D631AF3-4EF1-984A-B269-B217E4AEB48B}">
      <dgm:prSet/>
      <dgm:spPr/>
      <dgm:t>
        <a:bodyPr/>
        <a:lstStyle/>
        <a:p>
          <a:endParaRPr lang="en-US">
            <a:latin typeface="Optima"/>
            <a:cs typeface="Optima"/>
          </a:endParaRPr>
        </a:p>
      </dgm:t>
    </dgm:pt>
    <dgm:pt modelId="{D3A02A71-C014-DD49-9AB7-414370309CA9}">
      <dgm:prSet phldrT="[Text]"/>
      <dgm:spPr>
        <a:solidFill>
          <a:srgbClr val="FFFFFF"/>
        </a:solidFill>
        <a:ln w="19050" cmpd="sng">
          <a:solidFill>
            <a:schemeClr val="accent4"/>
          </a:solidFill>
        </a:ln>
        <a:effectLst/>
      </dgm:spPr>
      <dgm:t>
        <a:bodyPr/>
        <a:lstStyle/>
        <a:p>
          <a:r>
            <a:rPr lang="en-US" dirty="0">
              <a:latin typeface="+mn-lt"/>
              <a:cs typeface="Optima"/>
            </a:rPr>
            <a:t>OData</a:t>
          </a:r>
        </a:p>
      </dgm:t>
    </dgm:pt>
    <dgm:pt modelId="{C4F9CD8F-7DDE-BF47-868D-D2E12ABC6C37}" type="parTrans" cxnId="{B02063BD-7A03-834B-B6A3-E9E14112B23D}">
      <dgm:prSet/>
      <dgm:spPr/>
      <dgm:t>
        <a:bodyPr/>
        <a:lstStyle/>
        <a:p>
          <a:endParaRPr lang="en-US" dirty="0">
            <a:latin typeface="Optima"/>
            <a:cs typeface="Optima"/>
          </a:endParaRPr>
        </a:p>
      </dgm:t>
    </dgm:pt>
    <dgm:pt modelId="{859A7D02-588B-7340-B6A1-0FE98B17437C}" type="sibTrans" cxnId="{B02063BD-7A03-834B-B6A3-E9E14112B23D}">
      <dgm:prSet/>
      <dgm:spPr/>
      <dgm:t>
        <a:bodyPr/>
        <a:lstStyle/>
        <a:p>
          <a:endParaRPr lang="en-US">
            <a:latin typeface="Optima"/>
            <a:cs typeface="Optima"/>
          </a:endParaRPr>
        </a:p>
      </dgm:t>
    </dgm:pt>
    <dgm:pt modelId="{6AD7ACC1-DA02-D647-BB05-E9008553489B}">
      <dgm:prSet phldrT="[Text]"/>
      <dgm:spPr>
        <a:solidFill>
          <a:srgbClr val="FFFFFF"/>
        </a:solidFill>
        <a:ln w="19050" cmpd="sng">
          <a:solidFill>
            <a:schemeClr val="accent5"/>
          </a:solidFill>
        </a:ln>
        <a:effectLst/>
      </dgm:spPr>
      <dgm:t>
        <a:bodyPr/>
        <a:lstStyle/>
        <a:p>
          <a:r>
            <a:rPr lang="en-US" dirty="0">
              <a:latin typeface="+mn-lt"/>
              <a:cs typeface="Optima"/>
            </a:rPr>
            <a:t>Search</a:t>
          </a:r>
        </a:p>
      </dgm:t>
    </dgm:pt>
    <dgm:pt modelId="{BA996EF9-623F-C04A-B95E-894E5AAFA0C3}" type="parTrans" cxnId="{C0069204-8C09-9D4E-9852-5422A491827E}">
      <dgm:prSet/>
      <dgm:spPr/>
      <dgm:t>
        <a:bodyPr/>
        <a:lstStyle/>
        <a:p>
          <a:endParaRPr lang="en-US" dirty="0">
            <a:latin typeface="Optima"/>
            <a:cs typeface="Optima"/>
          </a:endParaRPr>
        </a:p>
      </dgm:t>
    </dgm:pt>
    <dgm:pt modelId="{E400F15C-8034-724F-84A7-04F14D9BDB3F}" type="sibTrans" cxnId="{C0069204-8C09-9D4E-9852-5422A491827E}">
      <dgm:prSet/>
      <dgm:spPr/>
      <dgm:t>
        <a:bodyPr/>
        <a:lstStyle/>
        <a:p>
          <a:endParaRPr lang="en-US">
            <a:latin typeface="Optima"/>
            <a:cs typeface="Optima"/>
          </a:endParaRPr>
        </a:p>
      </dgm:t>
    </dgm:pt>
    <dgm:pt modelId="{8554DC3A-BB48-444D-B6B9-C882B8699A83}">
      <dgm:prSet phldrT="[Text]"/>
      <dgm:spPr>
        <a:solidFill>
          <a:srgbClr val="FFFFFF"/>
        </a:solidFill>
        <a:ln w="19050" cmpd="sng">
          <a:solidFill>
            <a:schemeClr val="accent6"/>
          </a:solidFill>
        </a:ln>
        <a:effectLst/>
      </dgm:spPr>
      <dgm:t>
        <a:bodyPr/>
        <a:lstStyle/>
        <a:p>
          <a:r>
            <a:rPr lang="en-US" dirty="0">
              <a:latin typeface="+mn-lt"/>
              <a:cs typeface="Optima"/>
            </a:rPr>
            <a:t>BI-Tools</a:t>
          </a:r>
        </a:p>
      </dgm:t>
    </dgm:pt>
    <dgm:pt modelId="{4F9B4BCC-894D-7E4B-81A6-AFDA96533BB8}" type="parTrans" cxnId="{26653023-D3FD-B340-8CA2-A67F0C147E6F}">
      <dgm:prSet/>
      <dgm:spPr/>
      <dgm:t>
        <a:bodyPr/>
        <a:lstStyle/>
        <a:p>
          <a:endParaRPr lang="en-US" dirty="0">
            <a:latin typeface="Optima"/>
            <a:cs typeface="Optima"/>
          </a:endParaRPr>
        </a:p>
      </dgm:t>
    </dgm:pt>
    <dgm:pt modelId="{83F68CD4-5E89-EA46-A2DA-60A06E0F5DE9}" type="sibTrans" cxnId="{26653023-D3FD-B340-8CA2-A67F0C147E6F}">
      <dgm:prSet/>
      <dgm:spPr/>
      <dgm:t>
        <a:bodyPr/>
        <a:lstStyle/>
        <a:p>
          <a:endParaRPr lang="en-US">
            <a:latin typeface="Optima"/>
            <a:cs typeface="Optima"/>
          </a:endParaRPr>
        </a:p>
      </dgm:t>
    </dgm:pt>
    <dgm:pt modelId="{0A48CA6C-68C4-F448-B13B-9C8034303E84}">
      <dgm:prSet phldrT="[Text]"/>
      <dgm:spPr>
        <a:solidFill>
          <a:srgbClr val="FFFFFF"/>
        </a:solidFill>
        <a:ln w="19050" cmpd="sng">
          <a:solidFill>
            <a:schemeClr val="accent1">
              <a:lumMod val="60000"/>
              <a:lumOff val="40000"/>
            </a:schemeClr>
          </a:solidFill>
        </a:ln>
        <a:effectLst/>
      </dgm:spPr>
      <dgm:t>
        <a:bodyPr/>
        <a:lstStyle/>
        <a:p>
          <a:r>
            <a:rPr lang="en-US" dirty="0">
              <a:latin typeface="+mn-lt"/>
              <a:cs typeface="Optima"/>
            </a:rPr>
            <a:t>Planning</a:t>
          </a:r>
        </a:p>
      </dgm:t>
    </dgm:pt>
    <dgm:pt modelId="{41E74701-FDAA-704F-838E-AD3E6516655B}" type="parTrans" cxnId="{BCCECA73-D7B8-A64A-94C2-6BFD8BBF0C71}">
      <dgm:prSet/>
      <dgm:spPr>
        <a:solidFill>
          <a:schemeClr val="accent1">
            <a:lumMod val="60000"/>
            <a:lumOff val="40000"/>
          </a:schemeClr>
        </a:solidFill>
        <a:ln>
          <a:solidFill>
            <a:srgbClr val="FFD05D"/>
          </a:solidFill>
        </a:ln>
      </dgm:spPr>
      <dgm:t>
        <a:bodyPr/>
        <a:lstStyle/>
        <a:p>
          <a:endParaRPr lang="en-US" dirty="0">
            <a:latin typeface="Optima"/>
            <a:cs typeface="Optima"/>
          </a:endParaRPr>
        </a:p>
      </dgm:t>
    </dgm:pt>
    <dgm:pt modelId="{F7F26181-DF13-3044-9DD3-9892BF41EBA9}" type="sibTrans" cxnId="{BCCECA73-D7B8-A64A-94C2-6BFD8BBF0C71}">
      <dgm:prSet/>
      <dgm:spPr/>
      <dgm:t>
        <a:bodyPr/>
        <a:lstStyle/>
        <a:p>
          <a:endParaRPr lang="en-US">
            <a:latin typeface="Optima"/>
            <a:cs typeface="Optima"/>
          </a:endParaRPr>
        </a:p>
      </dgm:t>
    </dgm:pt>
    <dgm:pt modelId="{BDEF9AAE-45AF-814F-A207-FFE4C70A6172}" type="pres">
      <dgm:prSet presAssocID="{10B3C10C-AA36-D549-BC5C-D2F79B25B25A}" presName="Name0" presStyleCnt="0">
        <dgm:presLayoutVars>
          <dgm:chMax val="1"/>
          <dgm:dir/>
          <dgm:animLvl val="ctr"/>
          <dgm:resizeHandles val="exact"/>
        </dgm:presLayoutVars>
      </dgm:prSet>
      <dgm:spPr/>
      <dgm:t>
        <a:bodyPr/>
        <a:lstStyle/>
        <a:p>
          <a:endParaRPr lang="en-US"/>
        </a:p>
      </dgm:t>
    </dgm:pt>
    <dgm:pt modelId="{EE5C22EA-FD44-7E4D-9E73-F6D40DDD28A5}" type="pres">
      <dgm:prSet presAssocID="{6E08DCDA-8E45-EC4B-82AD-75CBB4B9AE0D}" presName="centerShape" presStyleLbl="node0" presStyleIdx="0" presStyleCnt="1" custLinFactNeighborX="-2786"/>
      <dgm:spPr/>
      <dgm:t>
        <a:bodyPr/>
        <a:lstStyle/>
        <a:p>
          <a:endParaRPr lang="en-US"/>
        </a:p>
      </dgm:t>
    </dgm:pt>
    <dgm:pt modelId="{E1578455-50C3-D14D-8D16-AE2AAE2A4797}" type="pres">
      <dgm:prSet presAssocID="{1CFB0CDC-BAC1-AE48-BA22-5DA8D32A38D6}" presName="parTrans" presStyleLbl="sibTrans2D1" presStyleIdx="0" presStyleCnt="6" custAng="10800000"/>
      <dgm:spPr/>
      <dgm:t>
        <a:bodyPr/>
        <a:lstStyle/>
        <a:p>
          <a:endParaRPr lang="en-US"/>
        </a:p>
      </dgm:t>
    </dgm:pt>
    <dgm:pt modelId="{5C102C8F-51EA-FD47-B682-F0DD7AD34439}" type="pres">
      <dgm:prSet presAssocID="{1CFB0CDC-BAC1-AE48-BA22-5DA8D32A38D6}" presName="connectorText" presStyleLbl="sibTrans2D1" presStyleIdx="0" presStyleCnt="6"/>
      <dgm:spPr/>
      <dgm:t>
        <a:bodyPr/>
        <a:lstStyle/>
        <a:p>
          <a:endParaRPr lang="en-US"/>
        </a:p>
      </dgm:t>
    </dgm:pt>
    <dgm:pt modelId="{1A9EB615-F0E8-C646-BC91-63330E7EEC3F}" type="pres">
      <dgm:prSet presAssocID="{1DD5677A-F751-2E49-B6BC-DCF545450E54}" presName="node" presStyleLbl="node1" presStyleIdx="0" presStyleCnt="6">
        <dgm:presLayoutVars>
          <dgm:bulletEnabled val="1"/>
        </dgm:presLayoutVars>
      </dgm:prSet>
      <dgm:spPr/>
      <dgm:t>
        <a:bodyPr/>
        <a:lstStyle/>
        <a:p>
          <a:endParaRPr lang="en-US"/>
        </a:p>
      </dgm:t>
    </dgm:pt>
    <dgm:pt modelId="{1CB3EB51-91AB-3E40-A345-57818554DE63}" type="pres">
      <dgm:prSet presAssocID="{6F8C5E5B-909C-584E-BE9D-B63CA1BCC2CD}" presName="parTrans" presStyleLbl="sibTrans2D1" presStyleIdx="1" presStyleCnt="6" custAng="10748100"/>
      <dgm:spPr/>
      <dgm:t>
        <a:bodyPr/>
        <a:lstStyle/>
        <a:p>
          <a:endParaRPr lang="en-US"/>
        </a:p>
      </dgm:t>
    </dgm:pt>
    <dgm:pt modelId="{EBE2E7EC-298B-9545-82D5-FE7DEF7EE246}" type="pres">
      <dgm:prSet presAssocID="{6F8C5E5B-909C-584E-BE9D-B63CA1BCC2CD}" presName="connectorText" presStyleLbl="sibTrans2D1" presStyleIdx="1" presStyleCnt="6"/>
      <dgm:spPr/>
      <dgm:t>
        <a:bodyPr/>
        <a:lstStyle/>
        <a:p>
          <a:endParaRPr lang="en-US"/>
        </a:p>
      </dgm:t>
    </dgm:pt>
    <dgm:pt modelId="{24C348AE-9E0F-6E47-A42B-B738FAB41A49}" type="pres">
      <dgm:prSet presAssocID="{94C84887-2729-074F-BD1C-28797ADB806C}" presName="node" presStyleLbl="node1" presStyleIdx="1" presStyleCnt="6">
        <dgm:presLayoutVars>
          <dgm:bulletEnabled val="1"/>
        </dgm:presLayoutVars>
      </dgm:prSet>
      <dgm:spPr/>
      <dgm:t>
        <a:bodyPr/>
        <a:lstStyle/>
        <a:p>
          <a:endParaRPr lang="en-US"/>
        </a:p>
      </dgm:t>
    </dgm:pt>
    <dgm:pt modelId="{69B3A66D-55F0-EF4E-B74C-0A8FDBFFF18B}" type="pres">
      <dgm:prSet presAssocID="{C4F9CD8F-7DDE-BF47-868D-D2E12ABC6C37}" presName="parTrans" presStyleLbl="sibTrans2D1" presStyleIdx="2" presStyleCnt="6" custAng="10903796"/>
      <dgm:spPr/>
      <dgm:t>
        <a:bodyPr/>
        <a:lstStyle/>
        <a:p>
          <a:endParaRPr lang="en-US"/>
        </a:p>
      </dgm:t>
    </dgm:pt>
    <dgm:pt modelId="{34B28FEE-7470-5044-8A72-4F4F66425ECE}" type="pres">
      <dgm:prSet presAssocID="{C4F9CD8F-7DDE-BF47-868D-D2E12ABC6C37}" presName="connectorText" presStyleLbl="sibTrans2D1" presStyleIdx="2" presStyleCnt="6"/>
      <dgm:spPr/>
      <dgm:t>
        <a:bodyPr/>
        <a:lstStyle/>
        <a:p>
          <a:endParaRPr lang="en-US"/>
        </a:p>
      </dgm:t>
    </dgm:pt>
    <dgm:pt modelId="{E58B3210-AA2A-BF46-99EB-D2C2735424CD}" type="pres">
      <dgm:prSet presAssocID="{D3A02A71-C014-DD49-9AB7-414370309CA9}" presName="node" presStyleLbl="node1" presStyleIdx="2" presStyleCnt="6">
        <dgm:presLayoutVars>
          <dgm:bulletEnabled val="1"/>
        </dgm:presLayoutVars>
      </dgm:prSet>
      <dgm:spPr/>
      <dgm:t>
        <a:bodyPr/>
        <a:lstStyle/>
        <a:p>
          <a:endParaRPr lang="en-US"/>
        </a:p>
      </dgm:t>
    </dgm:pt>
    <dgm:pt modelId="{64309BBE-B08D-214E-AAB1-F4EF7F7F6612}" type="pres">
      <dgm:prSet presAssocID="{BA996EF9-623F-C04A-B95E-894E5AAFA0C3}" presName="parTrans" presStyleLbl="sibTrans2D1" presStyleIdx="3" presStyleCnt="6" custAng="10800000"/>
      <dgm:spPr/>
      <dgm:t>
        <a:bodyPr/>
        <a:lstStyle/>
        <a:p>
          <a:endParaRPr lang="en-US"/>
        </a:p>
      </dgm:t>
    </dgm:pt>
    <dgm:pt modelId="{AD45A8B1-9D5A-654B-A2CA-21387B57BAF1}" type="pres">
      <dgm:prSet presAssocID="{BA996EF9-623F-C04A-B95E-894E5AAFA0C3}" presName="connectorText" presStyleLbl="sibTrans2D1" presStyleIdx="3" presStyleCnt="6"/>
      <dgm:spPr/>
      <dgm:t>
        <a:bodyPr/>
        <a:lstStyle/>
        <a:p>
          <a:endParaRPr lang="en-US"/>
        </a:p>
      </dgm:t>
    </dgm:pt>
    <dgm:pt modelId="{85FC0BFD-8FF9-B14B-A098-ADFADABC3FBC}" type="pres">
      <dgm:prSet presAssocID="{6AD7ACC1-DA02-D647-BB05-E9008553489B}" presName="node" presStyleLbl="node1" presStyleIdx="3" presStyleCnt="6">
        <dgm:presLayoutVars>
          <dgm:bulletEnabled val="1"/>
        </dgm:presLayoutVars>
      </dgm:prSet>
      <dgm:spPr/>
      <dgm:t>
        <a:bodyPr/>
        <a:lstStyle/>
        <a:p>
          <a:endParaRPr lang="en-US"/>
        </a:p>
      </dgm:t>
    </dgm:pt>
    <dgm:pt modelId="{4564A4E9-E069-0546-8FA3-81121BF6259B}" type="pres">
      <dgm:prSet presAssocID="{4F9B4BCC-894D-7E4B-81A6-AFDA96533BB8}" presName="parTrans" presStyleLbl="sibTrans2D1" presStyleIdx="4" presStyleCnt="6" custAng="10690785"/>
      <dgm:spPr/>
      <dgm:t>
        <a:bodyPr/>
        <a:lstStyle/>
        <a:p>
          <a:endParaRPr lang="en-US"/>
        </a:p>
      </dgm:t>
    </dgm:pt>
    <dgm:pt modelId="{38547E00-9194-E441-B65A-1EB8E2A3611E}" type="pres">
      <dgm:prSet presAssocID="{4F9B4BCC-894D-7E4B-81A6-AFDA96533BB8}" presName="connectorText" presStyleLbl="sibTrans2D1" presStyleIdx="4" presStyleCnt="6"/>
      <dgm:spPr/>
      <dgm:t>
        <a:bodyPr/>
        <a:lstStyle/>
        <a:p>
          <a:endParaRPr lang="en-US"/>
        </a:p>
      </dgm:t>
    </dgm:pt>
    <dgm:pt modelId="{4E356C13-F8BF-414F-BF7E-6B7383CDC76C}" type="pres">
      <dgm:prSet presAssocID="{8554DC3A-BB48-444D-B6B9-C882B8699A83}" presName="node" presStyleLbl="node1" presStyleIdx="4" presStyleCnt="6">
        <dgm:presLayoutVars>
          <dgm:bulletEnabled val="1"/>
        </dgm:presLayoutVars>
      </dgm:prSet>
      <dgm:spPr/>
      <dgm:t>
        <a:bodyPr/>
        <a:lstStyle/>
        <a:p>
          <a:endParaRPr lang="en-US"/>
        </a:p>
      </dgm:t>
    </dgm:pt>
    <dgm:pt modelId="{62B9DD57-6255-5D44-A4ED-A8D1A47F2F82}" type="pres">
      <dgm:prSet presAssocID="{41E74701-FDAA-704F-838E-AD3E6516655B}" presName="parTrans" presStyleLbl="sibTrans2D1" presStyleIdx="5" presStyleCnt="6" custAng="10603803"/>
      <dgm:spPr/>
      <dgm:t>
        <a:bodyPr/>
        <a:lstStyle/>
        <a:p>
          <a:endParaRPr lang="en-US"/>
        </a:p>
      </dgm:t>
    </dgm:pt>
    <dgm:pt modelId="{9E5041D0-1AF6-4F41-A296-5B0E78A3B3D2}" type="pres">
      <dgm:prSet presAssocID="{41E74701-FDAA-704F-838E-AD3E6516655B}" presName="connectorText" presStyleLbl="sibTrans2D1" presStyleIdx="5" presStyleCnt="6"/>
      <dgm:spPr/>
      <dgm:t>
        <a:bodyPr/>
        <a:lstStyle/>
        <a:p>
          <a:endParaRPr lang="en-US"/>
        </a:p>
      </dgm:t>
    </dgm:pt>
    <dgm:pt modelId="{2B969AE8-F2EA-F64F-98F2-0FF18A319AE2}" type="pres">
      <dgm:prSet presAssocID="{0A48CA6C-68C4-F448-B13B-9C8034303E84}" presName="node" presStyleLbl="node1" presStyleIdx="5" presStyleCnt="6">
        <dgm:presLayoutVars>
          <dgm:bulletEnabled val="1"/>
        </dgm:presLayoutVars>
      </dgm:prSet>
      <dgm:spPr/>
      <dgm:t>
        <a:bodyPr/>
        <a:lstStyle/>
        <a:p>
          <a:endParaRPr lang="en-US"/>
        </a:p>
      </dgm:t>
    </dgm:pt>
  </dgm:ptLst>
  <dgm:cxnLst>
    <dgm:cxn modelId="{3BB49BEA-D7CB-464C-B71D-22BF16DA4F3F}" type="presOf" srcId="{1CFB0CDC-BAC1-AE48-BA22-5DA8D32A38D6}" destId="{E1578455-50C3-D14D-8D16-AE2AAE2A4797}" srcOrd="0" destOrd="0" presId="urn:microsoft.com/office/officeart/2005/8/layout/radial5"/>
    <dgm:cxn modelId="{B02063BD-7A03-834B-B6A3-E9E14112B23D}" srcId="{6E08DCDA-8E45-EC4B-82AD-75CBB4B9AE0D}" destId="{D3A02A71-C014-DD49-9AB7-414370309CA9}" srcOrd="2" destOrd="0" parTransId="{C4F9CD8F-7DDE-BF47-868D-D2E12ABC6C37}" sibTransId="{859A7D02-588B-7340-B6A1-0FE98B17437C}"/>
    <dgm:cxn modelId="{179D46AC-1EFE-498E-AE19-3F66AAEFFCB2}" type="presOf" srcId="{6F8C5E5B-909C-584E-BE9D-B63CA1BCC2CD}" destId="{1CB3EB51-91AB-3E40-A345-57818554DE63}" srcOrd="0" destOrd="0" presId="urn:microsoft.com/office/officeart/2005/8/layout/radial5"/>
    <dgm:cxn modelId="{D8C8FA8F-D063-4E44-B28C-B252E9435F50}" type="presOf" srcId="{4F9B4BCC-894D-7E4B-81A6-AFDA96533BB8}" destId="{38547E00-9194-E441-B65A-1EB8E2A3611E}" srcOrd="1" destOrd="0" presId="urn:microsoft.com/office/officeart/2005/8/layout/radial5"/>
    <dgm:cxn modelId="{C0069204-8C09-9D4E-9852-5422A491827E}" srcId="{6E08DCDA-8E45-EC4B-82AD-75CBB4B9AE0D}" destId="{6AD7ACC1-DA02-D647-BB05-E9008553489B}" srcOrd="3" destOrd="0" parTransId="{BA996EF9-623F-C04A-B95E-894E5AAFA0C3}" sibTransId="{E400F15C-8034-724F-84A7-04F14D9BDB3F}"/>
    <dgm:cxn modelId="{F8A5E8A0-27FA-4818-BEEF-50848EB69AF2}" type="presOf" srcId="{0A48CA6C-68C4-F448-B13B-9C8034303E84}" destId="{2B969AE8-F2EA-F64F-98F2-0FF18A319AE2}" srcOrd="0" destOrd="0" presId="urn:microsoft.com/office/officeart/2005/8/layout/radial5"/>
    <dgm:cxn modelId="{7FFA5A77-921B-440B-AA29-848D48BDA62A}" type="presOf" srcId="{BA996EF9-623F-C04A-B95E-894E5AAFA0C3}" destId="{64309BBE-B08D-214E-AAB1-F4EF7F7F6612}" srcOrd="0" destOrd="0" presId="urn:microsoft.com/office/officeart/2005/8/layout/radial5"/>
    <dgm:cxn modelId="{8A94692C-1A2F-4737-B671-D5B8609AB618}" type="presOf" srcId="{94C84887-2729-074F-BD1C-28797ADB806C}" destId="{24C348AE-9E0F-6E47-A42B-B738FAB41A49}" srcOrd="0" destOrd="0" presId="urn:microsoft.com/office/officeart/2005/8/layout/radial5"/>
    <dgm:cxn modelId="{3D631AF3-4EF1-984A-B269-B217E4AEB48B}" srcId="{6E08DCDA-8E45-EC4B-82AD-75CBB4B9AE0D}" destId="{94C84887-2729-074F-BD1C-28797ADB806C}" srcOrd="1" destOrd="0" parTransId="{6F8C5E5B-909C-584E-BE9D-B63CA1BCC2CD}" sibTransId="{F707849C-B6A0-AD47-ABB1-F8F33B2D693D}"/>
    <dgm:cxn modelId="{78356AF2-2CA5-4E2F-AD3E-AFFAC04886FA}" type="presOf" srcId="{1DD5677A-F751-2E49-B6BC-DCF545450E54}" destId="{1A9EB615-F0E8-C646-BC91-63330E7EEC3F}" srcOrd="0" destOrd="0" presId="urn:microsoft.com/office/officeart/2005/8/layout/radial5"/>
    <dgm:cxn modelId="{3BECADBD-C0E8-4965-95EE-A603AD0000CB}" type="presOf" srcId="{41E74701-FDAA-704F-838E-AD3E6516655B}" destId="{9E5041D0-1AF6-4F41-A296-5B0E78A3B3D2}" srcOrd="1" destOrd="0" presId="urn:microsoft.com/office/officeart/2005/8/layout/radial5"/>
    <dgm:cxn modelId="{8B9F8B7D-E002-4937-89C6-14EC23D6C390}" type="presOf" srcId="{6AD7ACC1-DA02-D647-BB05-E9008553489B}" destId="{85FC0BFD-8FF9-B14B-A098-ADFADABC3FBC}" srcOrd="0" destOrd="0" presId="urn:microsoft.com/office/officeart/2005/8/layout/radial5"/>
    <dgm:cxn modelId="{A9AFAA6A-377D-4378-87FB-2C4E66BCE88C}" type="presOf" srcId="{D3A02A71-C014-DD49-9AB7-414370309CA9}" destId="{E58B3210-AA2A-BF46-99EB-D2C2735424CD}" srcOrd="0" destOrd="0" presId="urn:microsoft.com/office/officeart/2005/8/layout/radial5"/>
    <dgm:cxn modelId="{BDD924AF-2383-48DA-A52E-CC7DBABEB7AC}" type="presOf" srcId="{BA996EF9-623F-C04A-B95E-894E5AAFA0C3}" destId="{AD45A8B1-9D5A-654B-A2CA-21387B57BAF1}" srcOrd="1" destOrd="0" presId="urn:microsoft.com/office/officeart/2005/8/layout/radial5"/>
    <dgm:cxn modelId="{BCCECA73-D7B8-A64A-94C2-6BFD8BBF0C71}" srcId="{6E08DCDA-8E45-EC4B-82AD-75CBB4B9AE0D}" destId="{0A48CA6C-68C4-F448-B13B-9C8034303E84}" srcOrd="5" destOrd="0" parTransId="{41E74701-FDAA-704F-838E-AD3E6516655B}" sibTransId="{F7F26181-DF13-3044-9DD3-9892BF41EBA9}"/>
    <dgm:cxn modelId="{661A5ABA-8E3D-4028-8D2C-0C09CF639FF4}" type="presOf" srcId="{C4F9CD8F-7DDE-BF47-868D-D2E12ABC6C37}" destId="{69B3A66D-55F0-EF4E-B74C-0A8FDBFFF18B}" srcOrd="0" destOrd="0" presId="urn:microsoft.com/office/officeart/2005/8/layout/radial5"/>
    <dgm:cxn modelId="{3FA4FA1D-8683-4FD2-85A5-FE7484FBEEC5}" type="presOf" srcId="{6E08DCDA-8E45-EC4B-82AD-75CBB4B9AE0D}" destId="{EE5C22EA-FD44-7E4D-9E73-F6D40DDD28A5}" srcOrd="0" destOrd="0" presId="urn:microsoft.com/office/officeart/2005/8/layout/radial5"/>
    <dgm:cxn modelId="{0F1804E9-8506-CB45-B9D3-1EB3A143AE04}" srcId="{6E08DCDA-8E45-EC4B-82AD-75CBB4B9AE0D}" destId="{1DD5677A-F751-2E49-B6BC-DCF545450E54}" srcOrd="0" destOrd="0" parTransId="{1CFB0CDC-BAC1-AE48-BA22-5DA8D32A38D6}" sibTransId="{8507624D-C4A5-FA44-906A-BA93A32FE66B}"/>
    <dgm:cxn modelId="{5F9EBD15-52F4-5243-B473-BFCCA3DF75E4}" srcId="{10B3C10C-AA36-D549-BC5C-D2F79B25B25A}" destId="{6E08DCDA-8E45-EC4B-82AD-75CBB4B9AE0D}" srcOrd="0" destOrd="0" parTransId="{3B29A69C-7CD0-2347-934B-E3D81101DF3E}" sibTransId="{D656B8F2-E554-7245-9020-44B6A9DAD08E}"/>
    <dgm:cxn modelId="{244CBF8E-B197-485E-97BF-EB751D93DC04}" type="presOf" srcId="{1CFB0CDC-BAC1-AE48-BA22-5DA8D32A38D6}" destId="{5C102C8F-51EA-FD47-B682-F0DD7AD34439}" srcOrd="1" destOrd="0" presId="urn:microsoft.com/office/officeart/2005/8/layout/radial5"/>
    <dgm:cxn modelId="{11987DC8-408D-431A-AD38-73A7023F1686}" type="presOf" srcId="{8554DC3A-BB48-444D-B6B9-C882B8699A83}" destId="{4E356C13-F8BF-414F-BF7E-6B7383CDC76C}" srcOrd="0" destOrd="0" presId="urn:microsoft.com/office/officeart/2005/8/layout/radial5"/>
    <dgm:cxn modelId="{BA08FC12-7F58-47D1-AEF0-CD500463561C}" type="presOf" srcId="{6F8C5E5B-909C-584E-BE9D-B63CA1BCC2CD}" destId="{EBE2E7EC-298B-9545-82D5-FE7DEF7EE246}" srcOrd="1" destOrd="0" presId="urn:microsoft.com/office/officeart/2005/8/layout/radial5"/>
    <dgm:cxn modelId="{2FA997D3-3F82-40C0-BBEC-B9BB526984FF}" type="presOf" srcId="{4F9B4BCC-894D-7E4B-81A6-AFDA96533BB8}" destId="{4564A4E9-E069-0546-8FA3-81121BF6259B}" srcOrd="0" destOrd="0" presId="urn:microsoft.com/office/officeart/2005/8/layout/radial5"/>
    <dgm:cxn modelId="{72BE2C14-A209-4C36-B469-9DBE73CDE230}" type="presOf" srcId="{41E74701-FDAA-704F-838E-AD3E6516655B}" destId="{62B9DD57-6255-5D44-A4ED-A8D1A47F2F82}" srcOrd="0" destOrd="0" presId="urn:microsoft.com/office/officeart/2005/8/layout/radial5"/>
    <dgm:cxn modelId="{26653023-D3FD-B340-8CA2-A67F0C147E6F}" srcId="{6E08DCDA-8E45-EC4B-82AD-75CBB4B9AE0D}" destId="{8554DC3A-BB48-444D-B6B9-C882B8699A83}" srcOrd="4" destOrd="0" parTransId="{4F9B4BCC-894D-7E4B-81A6-AFDA96533BB8}" sibTransId="{83F68CD4-5E89-EA46-A2DA-60A06E0F5DE9}"/>
    <dgm:cxn modelId="{F8667E94-0612-459B-B862-04EF9F31A718}" type="presOf" srcId="{C4F9CD8F-7DDE-BF47-868D-D2E12ABC6C37}" destId="{34B28FEE-7470-5044-8A72-4F4F66425ECE}" srcOrd="1" destOrd="0" presId="urn:microsoft.com/office/officeart/2005/8/layout/radial5"/>
    <dgm:cxn modelId="{BFBE8C3A-A5D1-4184-826F-C2B31B7AA4E3}" type="presOf" srcId="{10B3C10C-AA36-D549-BC5C-D2F79B25B25A}" destId="{BDEF9AAE-45AF-814F-A207-FFE4C70A6172}" srcOrd="0" destOrd="0" presId="urn:microsoft.com/office/officeart/2005/8/layout/radial5"/>
    <dgm:cxn modelId="{5B4EBA5E-6427-4050-B5E7-1AAEACF6FE7E}" type="presParOf" srcId="{BDEF9AAE-45AF-814F-A207-FFE4C70A6172}" destId="{EE5C22EA-FD44-7E4D-9E73-F6D40DDD28A5}" srcOrd="0" destOrd="0" presId="urn:microsoft.com/office/officeart/2005/8/layout/radial5"/>
    <dgm:cxn modelId="{2CA515BE-1C8F-4CAB-87EC-E85DCF1206BC}" type="presParOf" srcId="{BDEF9AAE-45AF-814F-A207-FFE4C70A6172}" destId="{E1578455-50C3-D14D-8D16-AE2AAE2A4797}" srcOrd="1" destOrd="0" presId="urn:microsoft.com/office/officeart/2005/8/layout/radial5"/>
    <dgm:cxn modelId="{08CDEF56-EEFE-4535-9BC2-94B1769A63FF}" type="presParOf" srcId="{E1578455-50C3-D14D-8D16-AE2AAE2A4797}" destId="{5C102C8F-51EA-FD47-B682-F0DD7AD34439}" srcOrd="0" destOrd="0" presId="urn:microsoft.com/office/officeart/2005/8/layout/radial5"/>
    <dgm:cxn modelId="{6937D9F4-F5F7-4258-978E-DDB80FB39D1D}" type="presParOf" srcId="{BDEF9AAE-45AF-814F-A207-FFE4C70A6172}" destId="{1A9EB615-F0E8-C646-BC91-63330E7EEC3F}" srcOrd="2" destOrd="0" presId="urn:microsoft.com/office/officeart/2005/8/layout/radial5"/>
    <dgm:cxn modelId="{536159E3-60B2-4271-A125-9A1B28FAFBEC}" type="presParOf" srcId="{BDEF9AAE-45AF-814F-A207-FFE4C70A6172}" destId="{1CB3EB51-91AB-3E40-A345-57818554DE63}" srcOrd="3" destOrd="0" presId="urn:microsoft.com/office/officeart/2005/8/layout/radial5"/>
    <dgm:cxn modelId="{FB705AE3-6FF3-4D85-9239-798E404188AB}" type="presParOf" srcId="{1CB3EB51-91AB-3E40-A345-57818554DE63}" destId="{EBE2E7EC-298B-9545-82D5-FE7DEF7EE246}" srcOrd="0" destOrd="0" presId="urn:microsoft.com/office/officeart/2005/8/layout/radial5"/>
    <dgm:cxn modelId="{6BB39622-F942-42F9-AD6E-ACF6D3F065BD}" type="presParOf" srcId="{BDEF9AAE-45AF-814F-A207-FFE4C70A6172}" destId="{24C348AE-9E0F-6E47-A42B-B738FAB41A49}" srcOrd="4" destOrd="0" presId="urn:microsoft.com/office/officeart/2005/8/layout/radial5"/>
    <dgm:cxn modelId="{91AA9700-D58D-4B9F-AF55-40C5C5C65417}" type="presParOf" srcId="{BDEF9AAE-45AF-814F-A207-FFE4C70A6172}" destId="{69B3A66D-55F0-EF4E-B74C-0A8FDBFFF18B}" srcOrd="5" destOrd="0" presId="urn:microsoft.com/office/officeart/2005/8/layout/radial5"/>
    <dgm:cxn modelId="{0B7DFD87-BD25-47F2-B80F-D9CA26F9C842}" type="presParOf" srcId="{69B3A66D-55F0-EF4E-B74C-0A8FDBFFF18B}" destId="{34B28FEE-7470-5044-8A72-4F4F66425ECE}" srcOrd="0" destOrd="0" presId="urn:microsoft.com/office/officeart/2005/8/layout/radial5"/>
    <dgm:cxn modelId="{C88A792F-61F0-478A-87DB-017E5256582B}" type="presParOf" srcId="{BDEF9AAE-45AF-814F-A207-FFE4C70A6172}" destId="{E58B3210-AA2A-BF46-99EB-D2C2735424CD}" srcOrd="6" destOrd="0" presId="urn:microsoft.com/office/officeart/2005/8/layout/radial5"/>
    <dgm:cxn modelId="{9BCEBEF3-27D5-4E9B-B241-3E7ED64CE0D1}" type="presParOf" srcId="{BDEF9AAE-45AF-814F-A207-FFE4C70A6172}" destId="{64309BBE-B08D-214E-AAB1-F4EF7F7F6612}" srcOrd="7" destOrd="0" presId="urn:microsoft.com/office/officeart/2005/8/layout/radial5"/>
    <dgm:cxn modelId="{ACCF63E2-E67E-4971-85B4-873E45A750DF}" type="presParOf" srcId="{64309BBE-B08D-214E-AAB1-F4EF7F7F6612}" destId="{AD45A8B1-9D5A-654B-A2CA-21387B57BAF1}" srcOrd="0" destOrd="0" presId="urn:microsoft.com/office/officeart/2005/8/layout/radial5"/>
    <dgm:cxn modelId="{9EDF8A06-020B-456D-9500-D227CC583905}" type="presParOf" srcId="{BDEF9AAE-45AF-814F-A207-FFE4C70A6172}" destId="{85FC0BFD-8FF9-B14B-A098-ADFADABC3FBC}" srcOrd="8" destOrd="0" presId="urn:microsoft.com/office/officeart/2005/8/layout/radial5"/>
    <dgm:cxn modelId="{A07D0C58-3350-4CC8-88AB-9A101A19799D}" type="presParOf" srcId="{BDEF9AAE-45AF-814F-A207-FFE4C70A6172}" destId="{4564A4E9-E069-0546-8FA3-81121BF6259B}" srcOrd="9" destOrd="0" presId="urn:microsoft.com/office/officeart/2005/8/layout/radial5"/>
    <dgm:cxn modelId="{877350C6-C4FC-4A7F-BABA-CF959AD38C93}" type="presParOf" srcId="{4564A4E9-E069-0546-8FA3-81121BF6259B}" destId="{38547E00-9194-E441-B65A-1EB8E2A3611E}" srcOrd="0" destOrd="0" presId="urn:microsoft.com/office/officeart/2005/8/layout/radial5"/>
    <dgm:cxn modelId="{7B83884F-4E7B-4E10-963B-E9D72EBDA653}" type="presParOf" srcId="{BDEF9AAE-45AF-814F-A207-FFE4C70A6172}" destId="{4E356C13-F8BF-414F-BF7E-6B7383CDC76C}" srcOrd="10" destOrd="0" presId="urn:microsoft.com/office/officeart/2005/8/layout/radial5"/>
    <dgm:cxn modelId="{7E1DA406-6DCC-4A61-A464-A19F40B93E66}" type="presParOf" srcId="{BDEF9AAE-45AF-814F-A207-FFE4C70A6172}" destId="{62B9DD57-6255-5D44-A4ED-A8D1A47F2F82}" srcOrd="11" destOrd="0" presId="urn:microsoft.com/office/officeart/2005/8/layout/radial5"/>
    <dgm:cxn modelId="{8585DFF5-6572-4698-8054-4477F15C97BF}" type="presParOf" srcId="{62B9DD57-6255-5D44-A4ED-A8D1A47F2F82}" destId="{9E5041D0-1AF6-4F41-A296-5B0E78A3B3D2}" srcOrd="0" destOrd="0" presId="urn:microsoft.com/office/officeart/2005/8/layout/radial5"/>
    <dgm:cxn modelId="{0F2B0653-F6FD-4D7C-A75D-325CB6330F1F}" type="presParOf" srcId="{BDEF9AAE-45AF-814F-A207-FFE4C70A6172}" destId="{2B969AE8-F2EA-F64F-98F2-0FF18A319AE2}" srcOrd="12" destOrd="0" presId="urn:microsoft.com/office/officeart/2005/8/layout/radial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5C22EA-FD44-7E4D-9E73-F6D40DDD28A5}">
      <dsp:nvSpPr>
        <dsp:cNvPr id="0" name=""/>
        <dsp:cNvSpPr/>
      </dsp:nvSpPr>
      <dsp:spPr>
        <a:xfrm>
          <a:off x="2621534" y="1514780"/>
          <a:ext cx="1079126" cy="1079126"/>
        </a:xfrm>
        <a:prstGeom prst="ellipse">
          <a:avLst/>
        </a:prstGeom>
        <a:solidFill>
          <a:srgbClr val="FFFFFF"/>
        </a:solidFill>
        <a:ln w="19050" cmpd="sng">
          <a:solidFill>
            <a:srgbClr val="FF6600"/>
          </a:solid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r>
            <a:rPr lang="en-US" sz="2400" kern="1200" dirty="0">
              <a:latin typeface="+mn-lt"/>
              <a:cs typeface="Optima"/>
            </a:rPr>
            <a:t>CDS</a:t>
          </a:r>
          <a:endParaRPr lang="en-US" sz="2800" kern="1200" dirty="0">
            <a:latin typeface="+mn-lt"/>
            <a:cs typeface="Optima"/>
          </a:endParaRPr>
        </a:p>
      </dsp:txBody>
      <dsp:txXfrm>
        <a:off x="2779568" y="1672814"/>
        <a:ext cx="763058" cy="763058"/>
      </dsp:txXfrm>
    </dsp:sp>
    <dsp:sp modelId="{E1578455-50C3-D14D-8D16-AE2AAE2A4797}">
      <dsp:nvSpPr>
        <dsp:cNvPr id="0" name=""/>
        <dsp:cNvSpPr/>
      </dsp:nvSpPr>
      <dsp:spPr>
        <a:xfrm rot="5591353">
          <a:off x="3087712" y="1121791"/>
          <a:ext cx="230248" cy="366902"/>
        </a:xfrm>
        <a:prstGeom prst="rightArrow">
          <a:avLst>
            <a:gd name="adj1" fmla="val 60000"/>
            <a:gd name="adj2" fmla="val 5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dirty="0">
            <a:latin typeface="Optima"/>
            <a:cs typeface="Optima"/>
          </a:endParaRPr>
        </a:p>
      </dsp:txBody>
      <dsp:txXfrm>
        <a:off x="3124170" y="1160687"/>
        <a:ext cx="161174" cy="220142"/>
      </dsp:txXfrm>
    </dsp:sp>
    <dsp:sp modelId="{1A9EB615-F0E8-C646-BC91-63330E7EEC3F}">
      <dsp:nvSpPr>
        <dsp:cNvPr id="0" name=""/>
        <dsp:cNvSpPr/>
      </dsp:nvSpPr>
      <dsp:spPr>
        <a:xfrm>
          <a:off x="2705738" y="3566"/>
          <a:ext cx="1079126" cy="1079126"/>
        </a:xfrm>
        <a:prstGeom prst="ellipse">
          <a:avLst/>
        </a:prstGeom>
        <a:solidFill>
          <a:srgbClr val="FFFFFF"/>
        </a:solidFill>
        <a:ln w="19050" cmpd="sng">
          <a:solidFill>
            <a:schemeClr val="tx1">
              <a:lumMod val="50000"/>
              <a:lumOff val="50000"/>
            </a:schemeClr>
          </a:solid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sz="1500" kern="1200" dirty="0">
              <a:latin typeface="+mn-lt"/>
              <a:cs typeface="Optima"/>
            </a:rPr>
            <a:t>Business</a:t>
          </a:r>
          <a:r>
            <a:rPr lang="en-US" sz="1500" kern="1200" dirty="0">
              <a:latin typeface="Optima"/>
              <a:cs typeface="Optima"/>
            </a:rPr>
            <a:t> </a:t>
          </a:r>
          <a:r>
            <a:rPr lang="en-US" sz="1500" kern="1200" dirty="0">
              <a:latin typeface="+mn-lt"/>
              <a:cs typeface="Optima"/>
            </a:rPr>
            <a:t>Logic</a:t>
          </a:r>
        </a:p>
      </dsp:txBody>
      <dsp:txXfrm>
        <a:off x="2863772" y="161600"/>
        <a:ext cx="763058" cy="763058"/>
      </dsp:txXfrm>
    </dsp:sp>
    <dsp:sp modelId="{1CB3EB51-91AB-3E40-A345-57818554DE63}">
      <dsp:nvSpPr>
        <dsp:cNvPr id="0" name=""/>
        <dsp:cNvSpPr/>
      </dsp:nvSpPr>
      <dsp:spPr>
        <a:xfrm rot="9039445">
          <a:off x="3716932" y="1496704"/>
          <a:ext cx="267952" cy="366902"/>
        </a:xfrm>
        <a:prstGeom prst="rightArrow">
          <a:avLst>
            <a:gd name="adj1" fmla="val 60000"/>
            <a:gd name="adj2" fmla="val 5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dirty="0">
            <a:latin typeface="Optima"/>
            <a:cs typeface="Optima"/>
          </a:endParaRPr>
        </a:p>
      </dsp:txBody>
      <dsp:txXfrm>
        <a:off x="3792161" y="1550388"/>
        <a:ext cx="187566" cy="220142"/>
      </dsp:txXfrm>
    </dsp:sp>
    <dsp:sp modelId="{24C348AE-9E0F-6E47-A42B-B738FAB41A49}">
      <dsp:nvSpPr>
        <dsp:cNvPr id="0" name=""/>
        <dsp:cNvSpPr/>
      </dsp:nvSpPr>
      <dsp:spPr>
        <a:xfrm>
          <a:off x="4014488" y="759173"/>
          <a:ext cx="1079126" cy="1079126"/>
        </a:xfrm>
        <a:prstGeom prst="ellipse">
          <a:avLst/>
        </a:prstGeom>
        <a:solidFill>
          <a:srgbClr val="FFFFFF"/>
        </a:solidFill>
        <a:ln w="19050" cmpd="sng">
          <a:solidFill>
            <a:srgbClr val="3366FF"/>
          </a:solid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sz="1500" kern="1200" dirty="0">
              <a:latin typeface="+mn-lt"/>
              <a:cs typeface="Optima"/>
            </a:rPr>
            <a:t>Analytics</a:t>
          </a:r>
        </a:p>
      </dsp:txBody>
      <dsp:txXfrm>
        <a:off x="4172522" y="917207"/>
        <a:ext cx="763058" cy="763058"/>
      </dsp:txXfrm>
    </dsp:sp>
    <dsp:sp modelId="{69B3A66D-55F0-EF4E-B74C-0A8FDBFFF18B}">
      <dsp:nvSpPr>
        <dsp:cNvPr id="0" name=""/>
        <dsp:cNvSpPr/>
      </dsp:nvSpPr>
      <dsp:spPr>
        <a:xfrm rot="12612451">
          <a:off x="3716932" y="2245080"/>
          <a:ext cx="267952" cy="366902"/>
        </a:xfrm>
        <a:prstGeom prst="rightArrow">
          <a:avLst>
            <a:gd name="adj1" fmla="val 60000"/>
            <a:gd name="adj2" fmla="val 5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dirty="0">
            <a:latin typeface="Optima"/>
            <a:cs typeface="Optima"/>
          </a:endParaRPr>
        </a:p>
      </dsp:txBody>
      <dsp:txXfrm>
        <a:off x="3791860" y="2338682"/>
        <a:ext cx="187566" cy="220142"/>
      </dsp:txXfrm>
    </dsp:sp>
    <dsp:sp modelId="{E58B3210-AA2A-BF46-99EB-D2C2735424CD}">
      <dsp:nvSpPr>
        <dsp:cNvPr id="0" name=""/>
        <dsp:cNvSpPr/>
      </dsp:nvSpPr>
      <dsp:spPr>
        <a:xfrm>
          <a:off x="4014488" y="2270387"/>
          <a:ext cx="1079126" cy="1079126"/>
        </a:xfrm>
        <a:prstGeom prst="ellipse">
          <a:avLst/>
        </a:prstGeom>
        <a:solidFill>
          <a:srgbClr val="FFFFFF"/>
        </a:solidFill>
        <a:ln w="19050" cmpd="sng">
          <a:solidFill>
            <a:schemeClr val="accent4"/>
          </a:solid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sz="1500" kern="1200" dirty="0">
              <a:latin typeface="+mn-lt"/>
              <a:cs typeface="Optima"/>
            </a:rPr>
            <a:t>OData</a:t>
          </a:r>
        </a:p>
      </dsp:txBody>
      <dsp:txXfrm>
        <a:off x="4172522" y="2428421"/>
        <a:ext cx="763058" cy="763058"/>
      </dsp:txXfrm>
    </dsp:sp>
    <dsp:sp modelId="{64309BBE-B08D-214E-AAB1-F4EF7F7F6612}">
      <dsp:nvSpPr>
        <dsp:cNvPr id="0" name=""/>
        <dsp:cNvSpPr/>
      </dsp:nvSpPr>
      <dsp:spPr>
        <a:xfrm rot="16008647">
          <a:off x="3087712" y="2619993"/>
          <a:ext cx="230248" cy="366902"/>
        </a:xfrm>
        <a:prstGeom prst="rightArrow">
          <a:avLst>
            <a:gd name="adj1" fmla="val 60000"/>
            <a:gd name="adj2" fmla="val 50000"/>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dirty="0">
            <a:latin typeface="Optima"/>
            <a:cs typeface="Optima"/>
          </a:endParaRPr>
        </a:p>
      </dsp:txBody>
      <dsp:txXfrm>
        <a:off x="3124170" y="2727857"/>
        <a:ext cx="161174" cy="220142"/>
      </dsp:txXfrm>
    </dsp:sp>
    <dsp:sp modelId="{85FC0BFD-8FF9-B14B-A098-ADFADABC3FBC}">
      <dsp:nvSpPr>
        <dsp:cNvPr id="0" name=""/>
        <dsp:cNvSpPr/>
      </dsp:nvSpPr>
      <dsp:spPr>
        <a:xfrm>
          <a:off x="2705738" y="3025994"/>
          <a:ext cx="1079126" cy="1079126"/>
        </a:xfrm>
        <a:prstGeom prst="ellipse">
          <a:avLst/>
        </a:prstGeom>
        <a:solidFill>
          <a:srgbClr val="FFFFFF"/>
        </a:solidFill>
        <a:ln w="19050" cmpd="sng">
          <a:solidFill>
            <a:schemeClr val="accent5"/>
          </a:solid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sz="1500" kern="1200" dirty="0">
              <a:latin typeface="+mn-lt"/>
              <a:cs typeface="Optima"/>
            </a:rPr>
            <a:t>Search</a:t>
          </a:r>
        </a:p>
      </dsp:txBody>
      <dsp:txXfrm>
        <a:off x="2863772" y="3184028"/>
        <a:ext cx="763058" cy="763058"/>
      </dsp:txXfrm>
    </dsp:sp>
    <dsp:sp modelId="{4564A4E9-E069-0546-8FA3-81121BF6259B}">
      <dsp:nvSpPr>
        <dsp:cNvPr id="0" name=""/>
        <dsp:cNvSpPr/>
      </dsp:nvSpPr>
      <dsp:spPr>
        <a:xfrm rot="19590182">
          <a:off x="2458075" y="2245862"/>
          <a:ext cx="190683" cy="366902"/>
        </a:xfrm>
        <a:prstGeom prst="rightArrow">
          <a:avLst>
            <a:gd name="adj1" fmla="val 60000"/>
            <a:gd name="adj2" fmla="val 5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dirty="0">
            <a:latin typeface="Optima"/>
            <a:cs typeface="Optima"/>
          </a:endParaRPr>
        </a:p>
      </dsp:txBody>
      <dsp:txXfrm rot="10800000">
        <a:off x="2462825" y="2335028"/>
        <a:ext cx="133478" cy="220142"/>
      </dsp:txXfrm>
    </dsp:sp>
    <dsp:sp modelId="{4E356C13-F8BF-414F-BF7E-6B7383CDC76C}">
      <dsp:nvSpPr>
        <dsp:cNvPr id="0" name=""/>
        <dsp:cNvSpPr/>
      </dsp:nvSpPr>
      <dsp:spPr>
        <a:xfrm>
          <a:off x="1396989" y="2270387"/>
          <a:ext cx="1079126" cy="1079126"/>
        </a:xfrm>
        <a:prstGeom prst="ellipse">
          <a:avLst/>
        </a:prstGeom>
        <a:solidFill>
          <a:srgbClr val="FFFFFF"/>
        </a:solidFill>
        <a:ln w="19050" cmpd="sng">
          <a:solidFill>
            <a:schemeClr val="accent6"/>
          </a:solid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sz="1500" kern="1200" dirty="0">
              <a:latin typeface="+mn-lt"/>
              <a:cs typeface="Optima"/>
            </a:rPr>
            <a:t>BI-Tools</a:t>
          </a:r>
        </a:p>
      </dsp:txBody>
      <dsp:txXfrm>
        <a:off x="1555023" y="2428421"/>
        <a:ext cx="763058" cy="763058"/>
      </dsp:txXfrm>
    </dsp:sp>
    <dsp:sp modelId="{62B9DD57-6255-5D44-A4ED-A8D1A47F2F82}">
      <dsp:nvSpPr>
        <dsp:cNvPr id="0" name=""/>
        <dsp:cNvSpPr/>
      </dsp:nvSpPr>
      <dsp:spPr>
        <a:xfrm rot="1704406">
          <a:off x="2458075" y="1495922"/>
          <a:ext cx="190683" cy="366902"/>
        </a:xfrm>
        <a:prstGeom prst="rightArrow">
          <a:avLst>
            <a:gd name="adj1" fmla="val 60000"/>
            <a:gd name="adj2" fmla="val 50000"/>
          </a:avLst>
        </a:prstGeom>
        <a:solidFill>
          <a:schemeClr val="accent1">
            <a:lumMod val="60000"/>
            <a:lumOff val="40000"/>
          </a:schemeClr>
        </a:solidFill>
        <a:ln>
          <a:solidFill>
            <a:srgbClr val="FFD05D"/>
          </a:solid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dirty="0">
            <a:latin typeface="Optima"/>
            <a:cs typeface="Optima"/>
          </a:endParaRPr>
        </a:p>
      </dsp:txBody>
      <dsp:txXfrm rot="10800000">
        <a:off x="2461519" y="1555695"/>
        <a:ext cx="133478" cy="220142"/>
      </dsp:txXfrm>
    </dsp:sp>
    <dsp:sp modelId="{2B969AE8-F2EA-F64F-98F2-0FF18A319AE2}">
      <dsp:nvSpPr>
        <dsp:cNvPr id="0" name=""/>
        <dsp:cNvSpPr/>
      </dsp:nvSpPr>
      <dsp:spPr>
        <a:xfrm>
          <a:off x="1396989" y="759173"/>
          <a:ext cx="1079126" cy="1079126"/>
        </a:xfrm>
        <a:prstGeom prst="ellipse">
          <a:avLst/>
        </a:prstGeom>
        <a:solidFill>
          <a:srgbClr val="FFFFFF"/>
        </a:solidFill>
        <a:ln w="19050" cmpd="sng">
          <a:solidFill>
            <a:schemeClr val="accent1">
              <a:lumMod val="60000"/>
              <a:lumOff val="40000"/>
            </a:schemeClr>
          </a:solid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sz="1500" kern="1200" dirty="0">
              <a:latin typeface="+mn-lt"/>
              <a:cs typeface="Optima"/>
            </a:rPr>
            <a:t>Planning</a:t>
          </a:r>
        </a:p>
      </dsp:txBody>
      <dsp:txXfrm>
        <a:off x="1555023" y="917207"/>
        <a:ext cx="763058" cy="763058"/>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jpeg>
</file>

<file path=ppt/media/image21.gif>
</file>

<file path=ppt/media/image22.png>
</file>

<file path=ppt/media/image23.png>
</file>

<file path=ppt/media/image24.png>
</file>

<file path=ppt/media/image25.png>
</file>

<file path=ppt/media/image26.jpg>
</file>

<file path=ppt/media/image27.jpeg>
</file>

<file path=ppt/media/image28.jpg>
</file>

<file path=ppt/media/image29.jpeg>
</file>

<file path=ppt/media/image3.png>
</file>

<file path=ppt/media/image30.tiff>
</file>

<file path=ppt/media/image31.tiff>
</file>

<file path=ppt/media/image32.tiff>
</file>

<file path=ppt/media/image33.tiff>
</file>

<file path=ppt/media/image34.jpeg>
</file>

<file path=ppt/media/image35.jpg>
</file>

<file path=ppt/media/image36.jpg>
</file>

<file path=ppt/media/image37.jpg>
</file>

<file path=ppt/media/image38.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9/28/2021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dirty="0"/>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2</a:t>
            </a:fld>
            <a:endParaRPr lang="en-US" dirty="0"/>
          </a:p>
        </p:txBody>
      </p:sp>
    </p:spTree>
    <p:extLst>
      <p:ext uri="{BB962C8B-B14F-4D97-AF65-F5344CB8AC3E}">
        <p14:creationId xmlns:p14="http://schemas.microsoft.com/office/powerpoint/2010/main" val="4559028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11</a:t>
            </a:fld>
            <a:endParaRPr lang="en-US" dirty="0"/>
          </a:p>
        </p:txBody>
      </p:sp>
    </p:spTree>
    <p:extLst>
      <p:ext uri="{BB962C8B-B14F-4D97-AF65-F5344CB8AC3E}">
        <p14:creationId xmlns:p14="http://schemas.microsoft.com/office/powerpoint/2010/main" val="3200338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12</a:t>
            </a:fld>
            <a:endParaRPr lang="en-US" dirty="0"/>
          </a:p>
        </p:txBody>
      </p:sp>
    </p:spTree>
    <p:extLst>
      <p:ext uri="{BB962C8B-B14F-4D97-AF65-F5344CB8AC3E}">
        <p14:creationId xmlns:p14="http://schemas.microsoft.com/office/powerpoint/2010/main" val="2174180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13</a:t>
            </a:fld>
            <a:endParaRPr lang="en-US" dirty="0"/>
          </a:p>
        </p:txBody>
      </p:sp>
    </p:spTree>
    <p:extLst>
      <p:ext uri="{BB962C8B-B14F-4D97-AF65-F5344CB8AC3E}">
        <p14:creationId xmlns:p14="http://schemas.microsoft.com/office/powerpoint/2010/main" val="1156903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14</a:t>
            </a:fld>
            <a:endParaRPr lang="en-US" dirty="0"/>
          </a:p>
        </p:txBody>
      </p:sp>
    </p:spTree>
    <p:extLst>
      <p:ext uri="{BB962C8B-B14F-4D97-AF65-F5344CB8AC3E}">
        <p14:creationId xmlns:p14="http://schemas.microsoft.com/office/powerpoint/2010/main" val="28023528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15</a:t>
            </a:fld>
            <a:endParaRPr lang="en-US" dirty="0"/>
          </a:p>
        </p:txBody>
      </p:sp>
    </p:spTree>
    <p:extLst>
      <p:ext uri="{BB962C8B-B14F-4D97-AF65-F5344CB8AC3E}">
        <p14:creationId xmlns:p14="http://schemas.microsoft.com/office/powerpoint/2010/main" val="27578555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16</a:t>
            </a:fld>
            <a:endParaRPr lang="en-US" dirty="0"/>
          </a:p>
        </p:txBody>
      </p:sp>
    </p:spTree>
    <p:extLst>
      <p:ext uri="{BB962C8B-B14F-4D97-AF65-F5344CB8AC3E}">
        <p14:creationId xmlns:p14="http://schemas.microsoft.com/office/powerpoint/2010/main" val="15281921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17</a:t>
            </a:fld>
            <a:endParaRPr lang="en-US" dirty="0"/>
          </a:p>
        </p:txBody>
      </p:sp>
    </p:spTree>
    <p:extLst>
      <p:ext uri="{BB962C8B-B14F-4D97-AF65-F5344CB8AC3E}">
        <p14:creationId xmlns:p14="http://schemas.microsoft.com/office/powerpoint/2010/main" val="31105235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18</a:t>
            </a:fld>
            <a:endParaRPr lang="en-US" dirty="0"/>
          </a:p>
        </p:txBody>
      </p:sp>
    </p:spTree>
    <p:extLst>
      <p:ext uri="{BB962C8B-B14F-4D97-AF65-F5344CB8AC3E}">
        <p14:creationId xmlns:p14="http://schemas.microsoft.com/office/powerpoint/2010/main" val="18253588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19</a:t>
            </a:fld>
            <a:endParaRPr lang="en-US" dirty="0"/>
          </a:p>
        </p:txBody>
      </p:sp>
    </p:spTree>
    <p:extLst>
      <p:ext uri="{BB962C8B-B14F-4D97-AF65-F5344CB8AC3E}">
        <p14:creationId xmlns:p14="http://schemas.microsoft.com/office/powerpoint/2010/main" val="3761384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20</a:t>
            </a:fld>
            <a:endParaRPr lang="en-US" dirty="0"/>
          </a:p>
        </p:txBody>
      </p:sp>
    </p:spTree>
    <p:extLst>
      <p:ext uri="{BB962C8B-B14F-4D97-AF65-F5344CB8AC3E}">
        <p14:creationId xmlns:p14="http://schemas.microsoft.com/office/powerpoint/2010/main" val="2972242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3</a:t>
            </a:fld>
            <a:endParaRPr lang="en-US" dirty="0"/>
          </a:p>
        </p:txBody>
      </p:sp>
    </p:spTree>
    <p:extLst>
      <p:ext uri="{BB962C8B-B14F-4D97-AF65-F5344CB8AC3E}">
        <p14:creationId xmlns:p14="http://schemas.microsoft.com/office/powerpoint/2010/main" val="5681344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21</a:t>
            </a:fld>
            <a:endParaRPr lang="en-US" dirty="0"/>
          </a:p>
        </p:txBody>
      </p:sp>
    </p:spTree>
    <p:extLst>
      <p:ext uri="{BB962C8B-B14F-4D97-AF65-F5344CB8AC3E}">
        <p14:creationId xmlns:p14="http://schemas.microsoft.com/office/powerpoint/2010/main" val="30034970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22</a:t>
            </a:fld>
            <a:endParaRPr lang="en-US" dirty="0"/>
          </a:p>
        </p:txBody>
      </p:sp>
    </p:spTree>
    <p:extLst>
      <p:ext uri="{BB962C8B-B14F-4D97-AF65-F5344CB8AC3E}">
        <p14:creationId xmlns:p14="http://schemas.microsoft.com/office/powerpoint/2010/main" val="28139826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23</a:t>
            </a:fld>
            <a:endParaRPr lang="en-US" dirty="0"/>
          </a:p>
        </p:txBody>
      </p:sp>
    </p:spTree>
    <p:extLst>
      <p:ext uri="{BB962C8B-B14F-4D97-AF65-F5344CB8AC3E}">
        <p14:creationId xmlns:p14="http://schemas.microsoft.com/office/powerpoint/2010/main" val="3586897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24</a:t>
            </a:fld>
            <a:endParaRPr lang="en-US" dirty="0"/>
          </a:p>
        </p:txBody>
      </p:sp>
    </p:spTree>
    <p:extLst>
      <p:ext uri="{BB962C8B-B14F-4D97-AF65-F5344CB8AC3E}">
        <p14:creationId xmlns:p14="http://schemas.microsoft.com/office/powerpoint/2010/main" val="21864608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59179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https://pixabay.com/photos/men-employees-suit-work-greeting-1979261/</a:t>
            </a:r>
          </a:p>
        </p:txBody>
      </p:sp>
      <p:sp>
        <p:nvSpPr>
          <p:cNvPr id="4" name="Slide Number Placeholder 3"/>
          <p:cNvSpPr>
            <a:spLocks noGrp="1"/>
          </p:cNvSpPr>
          <p:nvPr>
            <p:ph type="sldNum" sz="quarter" idx="5"/>
          </p:nvPr>
        </p:nvSpPr>
        <p:spPr/>
        <p:txBody>
          <a:bodyPr/>
          <a:lstStyle/>
          <a:p>
            <a:fld id="{CA2D21D1-52E2-420B-B491-CFF6D7BB79FB}" type="slidenum">
              <a:rPr lang="en-US" smtClean="0"/>
              <a:pPr/>
              <a:t>27</a:t>
            </a:fld>
            <a:endParaRPr lang="en-US" dirty="0"/>
          </a:p>
        </p:txBody>
      </p:sp>
    </p:spTree>
    <p:extLst>
      <p:ext uri="{BB962C8B-B14F-4D97-AF65-F5344CB8AC3E}">
        <p14:creationId xmlns:p14="http://schemas.microsoft.com/office/powerpoint/2010/main" val="16203754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4</a:t>
            </a:fld>
            <a:endParaRPr lang="en-US" dirty="0"/>
          </a:p>
        </p:txBody>
      </p:sp>
    </p:spTree>
    <p:extLst>
      <p:ext uri="{BB962C8B-B14F-4D97-AF65-F5344CB8AC3E}">
        <p14:creationId xmlns:p14="http://schemas.microsoft.com/office/powerpoint/2010/main" val="2096024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5</a:t>
            </a:fld>
            <a:endParaRPr lang="en-US" dirty="0"/>
          </a:p>
        </p:txBody>
      </p:sp>
    </p:spTree>
    <p:extLst>
      <p:ext uri="{BB962C8B-B14F-4D97-AF65-F5344CB8AC3E}">
        <p14:creationId xmlns:p14="http://schemas.microsoft.com/office/powerpoint/2010/main" val="3914551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6</a:t>
            </a:fld>
            <a:endParaRPr lang="en-US" dirty="0"/>
          </a:p>
        </p:txBody>
      </p:sp>
    </p:spTree>
    <p:extLst>
      <p:ext uri="{BB962C8B-B14F-4D97-AF65-F5344CB8AC3E}">
        <p14:creationId xmlns:p14="http://schemas.microsoft.com/office/powerpoint/2010/main" val="2125304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7</a:t>
            </a:fld>
            <a:endParaRPr lang="en-US" dirty="0"/>
          </a:p>
        </p:txBody>
      </p:sp>
    </p:spTree>
    <p:extLst>
      <p:ext uri="{BB962C8B-B14F-4D97-AF65-F5344CB8AC3E}">
        <p14:creationId xmlns:p14="http://schemas.microsoft.com/office/powerpoint/2010/main" val="189335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8</a:t>
            </a:fld>
            <a:endParaRPr lang="en-US" dirty="0"/>
          </a:p>
        </p:txBody>
      </p:sp>
    </p:spTree>
    <p:extLst>
      <p:ext uri="{BB962C8B-B14F-4D97-AF65-F5344CB8AC3E}">
        <p14:creationId xmlns:p14="http://schemas.microsoft.com/office/powerpoint/2010/main" val="3227692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9</a:t>
            </a:fld>
            <a:endParaRPr lang="en-US" dirty="0"/>
          </a:p>
        </p:txBody>
      </p:sp>
    </p:spTree>
    <p:extLst>
      <p:ext uri="{BB962C8B-B14F-4D97-AF65-F5344CB8AC3E}">
        <p14:creationId xmlns:p14="http://schemas.microsoft.com/office/powerpoint/2010/main" val="1572087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10</a:t>
            </a:fld>
            <a:endParaRPr lang="en-US" dirty="0"/>
          </a:p>
        </p:txBody>
      </p:sp>
    </p:spTree>
    <p:extLst>
      <p:ext uri="{BB962C8B-B14F-4D97-AF65-F5344CB8AC3E}">
        <p14:creationId xmlns:p14="http://schemas.microsoft.com/office/powerpoint/2010/main" val="3642080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76386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lid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D9DD6903-31DD-5348-931E-827644FF87FE}"/>
              </a:ext>
            </a:extLst>
          </p:cNvPr>
          <p:cNvSpPr>
            <a:spLocks noGrp="1"/>
          </p:cNvSpPr>
          <p:nvPr>
            <p:ph type="pic" sz="quarter" idx="14"/>
          </p:nvPr>
        </p:nvSpPr>
        <p:spPr>
          <a:xfrm>
            <a:off x="3978704" y="-174171"/>
            <a:ext cx="8412466" cy="7206342"/>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0550" h="14412684">
                <a:moveTo>
                  <a:pt x="0" y="1"/>
                </a:moveTo>
                <a:lnTo>
                  <a:pt x="16820550" y="0"/>
                </a:lnTo>
                <a:lnTo>
                  <a:pt x="16820550" y="14412684"/>
                </a:lnTo>
                <a:lnTo>
                  <a:pt x="4348976" y="14412684"/>
                </a:lnTo>
                <a:lnTo>
                  <a:pt x="0" y="1"/>
                </a:lnTo>
                <a:close/>
              </a:path>
            </a:pathLst>
          </a:cu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2320498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xmlns="" id="{C1A85F3E-2CF6-9E46-AE01-96E27850575D}"/>
              </a:ext>
            </a:extLst>
          </p:cNvPr>
          <p:cNvSpPr txBox="1">
            <a:spLocks/>
          </p:cNvSpPr>
          <p:nvPr userDrawn="1"/>
        </p:nvSpPr>
        <p:spPr>
          <a:xfrm>
            <a:off x="4320462" y="6408739"/>
            <a:ext cx="3431899"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a16="http://schemas.microsoft.com/office/drawing/2014/main" xmlns="" id="{3EA0CF45-0B24-394D-8134-22C65E72D591}"/>
              </a:ext>
            </a:extLst>
          </p:cNvPr>
          <p:cNvSpPr txBox="1">
            <a:spLocks/>
          </p:cNvSpPr>
          <p:nvPr userDrawn="1"/>
        </p:nvSpPr>
        <p:spPr>
          <a:xfrm>
            <a:off x="10849294" y="6408739"/>
            <a:ext cx="1067078"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400" smtClean="0">
                <a:solidFill>
                  <a:prstClr val="black"/>
                </a:solidFill>
                <a:latin typeface="Arial" panose="020B0604020202020204" pitchFamily="34" charset="0"/>
                <a:cs typeface="Arial" panose="020B0604020202020204" pitchFamily="34" charset="0"/>
              </a:rPr>
              <a:pPr/>
              <a:t>‹#›</a:t>
            </a:fld>
            <a:endParaRPr lang="en-US" sz="14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a16="http://schemas.microsoft.com/office/drawing/2014/main" xmlns="" id="{4FBA1CD0-DC43-5542-B28E-D985E1AF9A7D}"/>
              </a:ext>
            </a:extLst>
          </p:cNvPr>
          <p:cNvSpPr/>
          <p:nvPr userDrawn="1"/>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dirty="0">
              <a:solidFill>
                <a:srgbClr val="FFFFFF"/>
              </a:solidFill>
              <a:latin typeface="Arial" panose="020B0604020202020204"/>
            </a:endParaRPr>
          </a:p>
        </p:txBody>
      </p:sp>
      <p:pic>
        <p:nvPicPr>
          <p:cNvPr id="5" name="Picture 4">
            <a:extLst>
              <a:ext uri="{FF2B5EF4-FFF2-40B4-BE49-F238E27FC236}">
                <a16:creationId xmlns:a16="http://schemas.microsoft.com/office/drawing/2014/main" xmlns="" id="{644539BE-18A6-1948-BE82-02455FBCC53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4215" y="338345"/>
            <a:ext cx="892157" cy="791393"/>
          </a:xfrm>
          <a:prstGeom prst="rect">
            <a:avLst/>
          </a:prstGeom>
        </p:spPr>
      </p:pic>
      <p:sp>
        <p:nvSpPr>
          <p:cNvPr id="6" name="Title 5">
            <a:extLst>
              <a:ext uri="{FF2B5EF4-FFF2-40B4-BE49-F238E27FC236}">
                <a16:creationId xmlns:a16="http://schemas.microsoft.com/office/drawing/2014/main" xmlns="" id="{5E39C373-21EA-5D42-A674-B1D80B4D9D8D}"/>
              </a:ext>
            </a:extLst>
          </p:cNvPr>
          <p:cNvSpPr>
            <a:spLocks noGrp="1"/>
          </p:cNvSpPr>
          <p:nvPr>
            <p:ph type="title" hasCustomPrompt="1"/>
          </p:nvPr>
        </p:nvSpPr>
        <p:spPr>
          <a:xfrm>
            <a:off x="655321" y="495335"/>
            <a:ext cx="10515600" cy="640714"/>
          </a:xfrm>
        </p:spPr>
        <p:txBody>
          <a:bodyPr>
            <a:normAutofit/>
          </a:bodyPr>
          <a:lstStyle>
            <a:lvl1pPr>
              <a:defRPr sz="2200"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27968010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ackground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8CBA70B9-7619-4B6B-9D48-09FF42954060}"/>
              </a:ext>
            </a:extLst>
          </p:cNvPr>
          <p:cNvSpPr>
            <a:spLocks noGrp="1"/>
          </p:cNvSpPr>
          <p:nvPr>
            <p:ph type="pic" sz="quarter" idx="13"/>
          </p:nvPr>
        </p:nvSpPr>
        <p:spPr>
          <a:xfrm>
            <a:off x="1" y="0"/>
            <a:ext cx="12192000" cy="6858000"/>
          </a:xfrm>
        </p:spPr>
        <p:txBody>
          <a:bodyPr anchor="ctr"/>
          <a:lstStyle>
            <a:lvl1pPr marL="0" indent="0" algn="ctr">
              <a:buFontTx/>
              <a:buNone/>
              <a:defRPr/>
            </a:lvl1pPr>
          </a:lstStyle>
          <a:p>
            <a:endParaRPr lang="en-IN" dirty="0"/>
          </a:p>
        </p:txBody>
      </p:sp>
    </p:spTree>
    <p:extLst>
      <p:ext uri="{BB962C8B-B14F-4D97-AF65-F5344CB8AC3E}">
        <p14:creationId xmlns:p14="http://schemas.microsoft.com/office/powerpoint/2010/main" val="2825169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9/28/2021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9/28/2021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dirty="0"/>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14.jpe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hyperlink" Target="https://help.sap.com/viewer/8308e6d301d54584a33cd04a9861bc52/2020.000/en-US/8573b810511948c8a99c0672abc159aa.html" TargetMode="External"/><Relationship Id="rId5" Type="http://schemas.openxmlformats.org/officeDocument/2006/relationships/hyperlink" Target="https://help.sap.com/doc/abapdocu_751_index_htm/7.51/en-US/index.htm?file=abencds_annotations.htm" TargetMode="Externa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19.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20.jpe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5.jpe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21.gif"/><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22.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3.xml"/><Relationship Id="rId6" Type="http://schemas.openxmlformats.org/officeDocument/2006/relationships/image" Target="../media/image25.png"/><Relationship Id="rId5" Type="http://schemas.openxmlformats.org/officeDocument/2006/relationships/hyperlink" Target="http://stcfin.st.com:8021/sap/opu/odata/sap/Z_DEMO_CDS_2_SRV/$metadata" TargetMode="Externa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5.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openxmlformats.org/officeDocument/2006/relationships/image" Target="../media/image34.jpeg"/><Relationship Id="rId3" Type="http://schemas.openxmlformats.org/officeDocument/2006/relationships/image" Target="../media/image29.jpeg"/><Relationship Id="rId7" Type="http://schemas.openxmlformats.org/officeDocument/2006/relationships/image" Target="../media/image33.tiff"/><Relationship Id="rId2" Type="http://schemas.openxmlformats.org/officeDocument/2006/relationships/notesSlide" Target="../notesSlides/notesSlide26.xml"/><Relationship Id="rId1" Type="http://schemas.openxmlformats.org/officeDocument/2006/relationships/slideLayout" Target="../slideLayouts/slideLayout12.xml"/><Relationship Id="rId6" Type="http://schemas.openxmlformats.org/officeDocument/2006/relationships/image" Target="../media/image32.tiff"/><Relationship Id="rId5" Type="http://schemas.openxmlformats.org/officeDocument/2006/relationships/image" Target="../media/image31.tiff"/><Relationship Id="rId10" Type="http://schemas.openxmlformats.org/officeDocument/2006/relationships/image" Target="../media/image3.png"/><Relationship Id="rId4" Type="http://schemas.openxmlformats.org/officeDocument/2006/relationships/image" Target="../media/image30.tiff"/><Relationship Id="rId9" Type="http://schemas.openxmlformats.org/officeDocument/2006/relationships/hyperlink" Target="https://anubhavtrainings.com/"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35.jpg"/><Relationship Id="rId7" Type="http://schemas.openxmlformats.org/officeDocument/2006/relationships/image" Target="../media/image37.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36.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6.jpe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7.jpeg"/><Relationship Id="rId5" Type="http://schemas.openxmlformats.org/officeDocument/2006/relationships/hyperlink" Target="https://www.youtube.com/watch?v=rTsAg_OGh-A"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10.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4.png"/><Relationship Id="rId7" Type="http://schemas.openxmlformats.org/officeDocument/2006/relationships/diagramQuickStyle" Target="../diagrams/quickStyle1.xml"/><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3.pn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4"/>
          </p:nvPr>
        </p:nvPicPr>
        <p:blipFill rotWithShape="1">
          <a:blip r:embed="rId2" cstate="email">
            <a:extLst>
              <a:ext uri="{28A0092B-C50C-407E-A947-70E740481C1C}">
                <a14:useLocalDpi xmlns:a14="http://schemas.microsoft.com/office/drawing/2010/main"/>
              </a:ext>
            </a:extLst>
          </a:blip>
          <a:srcRect/>
          <a:stretch/>
        </p:blipFill>
        <p:spPr>
          <a:xfrm>
            <a:off x="1588" y="1"/>
            <a:ext cx="12190412" cy="6858000"/>
          </a:xfrm>
          <a:prstGeom prst="rect">
            <a:avLst/>
          </a:prstGeom>
        </p:spPr>
      </p:pic>
      <p:sp>
        <p:nvSpPr>
          <p:cNvPr id="13" name="Rectangle 12">
            <a:extLst>
              <a:ext uri="{FF2B5EF4-FFF2-40B4-BE49-F238E27FC236}">
                <a16:creationId xmlns:a16="http://schemas.microsoft.com/office/drawing/2014/main" xmlns="" id="{EE1D1380-BC28-F74F-8866-BD4C0AD42595}"/>
              </a:ext>
            </a:extLst>
          </p:cNvPr>
          <p:cNvSpPr/>
          <p:nvPr/>
        </p:nvSpPr>
        <p:spPr>
          <a:xfrm>
            <a:off x="0" y="0"/>
            <a:ext cx="12190411" cy="6858000"/>
          </a:xfrm>
          <a:prstGeom prst="rect">
            <a:avLst/>
          </a:prstGeom>
          <a:gradFill flip="none" rotWithShape="1">
            <a:gsLst>
              <a:gs pos="2000">
                <a:srgbClr val="25B6C2">
                  <a:alpha val="20000"/>
                </a:srgbClr>
              </a:gs>
              <a:gs pos="100000">
                <a:srgbClr val="0692DB">
                  <a:alpha val="64000"/>
                </a:srgbClr>
              </a:gs>
            </a:gsLst>
            <a:lin ang="27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dirty="0">
              <a:solidFill>
                <a:srgbClr val="FFFFFF"/>
              </a:solidFill>
              <a:latin typeface="Arial" panose="020B0604020202020204"/>
            </a:endParaRPr>
          </a:p>
        </p:txBody>
      </p:sp>
      <p:sp>
        <p:nvSpPr>
          <p:cNvPr id="19" name="Rectangle 18">
            <a:extLst>
              <a:ext uri="{FF2B5EF4-FFF2-40B4-BE49-F238E27FC236}">
                <a16:creationId xmlns:a16="http://schemas.microsoft.com/office/drawing/2014/main" xmlns="" id="{E216E509-7677-6B46-8B3B-A2FD45DA050D}"/>
              </a:ext>
            </a:extLst>
          </p:cNvPr>
          <p:cNvSpPr/>
          <p:nvPr/>
        </p:nvSpPr>
        <p:spPr>
          <a:xfrm>
            <a:off x="1587" y="4507667"/>
            <a:ext cx="12190411" cy="1609445"/>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xmlns="" id="{4EFED54B-A0C4-AD45-BC49-272F16D1A13E}"/>
              </a:ext>
            </a:extLst>
          </p:cNvPr>
          <p:cNvSpPr txBox="1"/>
          <p:nvPr/>
        </p:nvSpPr>
        <p:spPr>
          <a:xfrm>
            <a:off x="3018080" y="4974603"/>
            <a:ext cx="9172332" cy="584775"/>
          </a:xfrm>
          <a:prstGeom prst="rect">
            <a:avLst/>
          </a:prstGeom>
          <a:noFill/>
          <a:ln>
            <a:noFill/>
          </a:ln>
        </p:spPr>
        <p:txBody>
          <a:bodyPr wrap="square" rtlCol="0">
            <a:spAutoFit/>
          </a:bodyPr>
          <a:lstStyle/>
          <a:p>
            <a:r>
              <a:rPr lang="en-US" sz="3200" b="1" dirty="0" smtClean="0"/>
              <a:t>SAP OData Training</a:t>
            </a:r>
            <a:endParaRPr lang="en-US" sz="3200" b="1" dirty="0"/>
          </a:p>
        </p:txBody>
      </p:sp>
      <p:sp>
        <p:nvSpPr>
          <p:cNvPr id="22" name="Oval 21">
            <a:extLst>
              <a:ext uri="{FF2B5EF4-FFF2-40B4-BE49-F238E27FC236}">
                <a16:creationId xmlns:a16="http://schemas.microsoft.com/office/drawing/2014/main" xmlns="" id="{33AB4938-0A06-984F-B78F-061AE8D5D2E4}"/>
              </a:ext>
            </a:extLst>
          </p:cNvPr>
          <p:cNvSpPr/>
          <p:nvPr/>
        </p:nvSpPr>
        <p:spPr>
          <a:xfrm>
            <a:off x="406807" y="4225968"/>
            <a:ext cx="2330916" cy="232347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5218" y="4273700"/>
            <a:ext cx="2255744" cy="2228009"/>
          </a:xfrm>
          <a:prstGeom prst="rect">
            <a:avLst/>
          </a:prstGeom>
        </p:spPr>
      </p:pic>
      <p:sp>
        <p:nvSpPr>
          <p:cNvPr id="9" name="TextBox 8">
            <a:extLst>
              <a:ext uri="{FF2B5EF4-FFF2-40B4-BE49-F238E27FC236}">
                <a16:creationId xmlns:a16="http://schemas.microsoft.com/office/drawing/2014/main" xmlns="" id="{D06FB5FD-D3E3-CE41-828B-9FCCF170BE43}"/>
              </a:ext>
            </a:extLst>
          </p:cNvPr>
          <p:cNvSpPr txBox="1"/>
          <p:nvPr/>
        </p:nvSpPr>
        <p:spPr>
          <a:xfrm>
            <a:off x="3018080" y="5428324"/>
            <a:ext cx="5153068" cy="523220"/>
          </a:xfrm>
          <a:prstGeom prst="rect">
            <a:avLst/>
          </a:prstGeom>
          <a:noFill/>
        </p:spPr>
        <p:txBody>
          <a:bodyPr wrap="square" rtlCol="0">
            <a:spAutoFit/>
          </a:bodyPr>
          <a:lstStyle/>
          <a:p>
            <a:pPr fontAlgn="base">
              <a:spcBef>
                <a:spcPts val="19"/>
              </a:spcBef>
              <a:spcAft>
                <a:spcPts val="19"/>
              </a:spcAft>
            </a:pPr>
            <a:r>
              <a:rPr lang="en-US" sz="2800" spc="100" dirty="0">
                <a:solidFill>
                  <a:schemeClr val="tx2">
                    <a:lumMod val="75000"/>
                  </a:schemeClr>
                </a:solidFill>
                <a:latin typeface="Cooper Black" panose="0208090404030B020404" pitchFamily="18" charset="0"/>
                <a:cs typeface="Arial" panose="020B0604020202020204" pitchFamily="34" charset="0"/>
              </a:rPr>
              <a:t>Day - </a:t>
            </a:r>
            <a:r>
              <a:rPr lang="en-US" sz="2800" spc="100" dirty="0" smtClean="0">
                <a:solidFill>
                  <a:schemeClr val="tx2">
                    <a:lumMod val="75000"/>
                  </a:schemeClr>
                </a:solidFill>
                <a:latin typeface="Cooper Black" panose="0208090404030B020404" pitchFamily="18" charset="0"/>
                <a:cs typeface="Arial" panose="020B0604020202020204" pitchFamily="34" charset="0"/>
              </a:rPr>
              <a:t>7.</a:t>
            </a:r>
            <a:endParaRPr lang="en-US" sz="2800" spc="100" dirty="0">
              <a:solidFill>
                <a:schemeClr val="tx2">
                  <a:lumMod val="75000"/>
                </a:schemeClr>
              </a:solidFill>
              <a:latin typeface="Cooper Black" panose="0208090404030B020404" pitchFamily="18" charset="0"/>
              <a:cs typeface="Arial" panose="020B0604020202020204" pitchFamily="34" charset="0"/>
            </a:endParaRPr>
          </a:p>
        </p:txBody>
      </p:sp>
    </p:spTree>
    <p:extLst>
      <p:ext uri="{BB962C8B-B14F-4D97-AF65-F5344CB8AC3E}">
        <p14:creationId xmlns:p14="http://schemas.microsoft.com/office/powerpoint/2010/main" val="22808762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2" descr="Benefits Images | Free Vectors, Stock Photos &amp; PS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3377" y="2093745"/>
            <a:ext cx="5962650" cy="444817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CDS Associations : Advantages</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12" name="Text Placeholder 2"/>
          <p:cNvSpPr txBox="1">
            <a:spLocks/>
          </p:cNvSpPr>
          <p:nvPr/>
        </p:nvSpPr>
        <p:spPr>
          <a:xfrm>
            <a:off x="761480" y="1083059"/>
            <a:ext cx="7616652" cy="3354053"/>
          </a:xfrm>
          <a:prstGeom prst="rect">
            <a:avLst/>
          </a:prstGeom>
        </p:spPr>
        <p:txBody>
          <a:bodyPr vert="horz" lIns="0" tIns="0" rIns="0" bIns="0" rtlCol="0" anchor="t">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800" dirty="0">
                <a:solidFill>
                  <a:schemeClr val="tx1"/>
                </a:solidFill>
              </a:rPr>
              <a:t>Why would you use associations?</a:t>
            </a:r>
          </a:p>
          <a:p>
            <a:pPr marL="742950" lvl="1" indent="-285750">
              <a:buFont typeface="Wingdings" panose="05000000000000000000" pitchFamily="2" charset="2"/>
              <a:buChar char="Ø"/>
            </a:pPr>
            <a:r>
              <a:rPr lang="en-US" dirty="0"/>
              <a:t>Easy Model Consumption</a:t>
            </a:r>
          </a:p>
          <a:p>
            <a:pPr marL="742950" lvl="1" indent="-285750">
              <a:buFont typeface="Wingdings" panose="05000000000000000000" pitchFamily="2" charset="2"/>
              <a:buChar char="Ø"/>
            </a:pPr>
            <a:r>
              <a:rPr lang="en-US" dirty="0"/>
              <a:t>Path Expressions</a:t>
            </a:r>
          </a:p>
          <a:p>
            <a:pPr marL="742950" lvl="1" indent="-285750">
              <a:buFont typeface="Wingdings" panose="05000000000000000000" pitchFamily="2" charset="2"/>
              <a:buChar char="Ø"/>
            </a:pPr>
            <a:r>
              <a:rPr lang="en-US" dirty="0"/>
              <a:t>Filter Expressions</a:t>
            </a:r>
          </a:p>
          <a:p>
            <a:pPr marL="742950" lvl="1" indent="-285750">
              <a:buFont typeface="Wingdings" panose="05000000000000000000" pitchFamily="2" charset="2"/>
              <a:buChar char="Ø"/>
            </a:pPr>
            <a:r>
              <a:rPr lang="en-US" dirty="0"/>
              <a:t>Re-use views</a:t>
            </a:r>
          </a:p>
          <a:p>
            <a:pPr marL="742950" lvl="1" indent="-285750">
              <a:buFont typeface="Wingdings" panose="05000000000000000000" pitchFamily="2" charset="2"/>
              <a:buChar char="Ø"/>
            </a:pPr>
            <a:r>
              <a:rPr lang="en-US" dirty="0"/>
              <a:t>“JOINs on demand”: </a:t>
            </a:r>
            <a:br>
              <a:rPr lang="en-US" dirty="0"/>
            </a:br>
            <a:r>
              <a:rPr lang="en-US" dirty="0"/>
              <a:t>JOINs are only generated if the corresponding association </a:t>
            </a:r>
            <a:r>
              <a:rPr lang="en-US" dirty="0" smtClean="0"/>
              <a:t>is consumed</a:t>
            </a:r>
            <a:r>
              <a:rPr lang="en-US" dirty="0"/>
              <a:t>.</a:t>
            </a:r>
          </a:p>
        </p:txBody>
      </p:sp>
    </p:spTree>
    <p:extLst>
      <p:ext uri="{BB962C8B-B14F-4D97-AF65-F5344CB8AC3E}">
        <p14:creationId xmlns:p14="http://schemas.microsoft.com/office/powerpoint/2010/main" val="41126152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2" name="Rectangle 4">
            <a:extLst>
              <a:ext uri="{FF2B5EF4-FFF2-40B4-BE49-F238E27FC236}">
                <a16:creationId xmlns:a16="http://schemas.microsoft.com/office/drawing/2014/main" xmlns="" id="{C28877C9-AFE0-2942-89C4-D35EB564C462}"/>
              </a:ext>
            </a:extLst>
          </p:cNvPr>
          <p:cNvSpPr/>
          <p:nvPr/>
        </p:nvSpPr>
        <p:spPr>
          <a:xfrm flipH="1">
            <a:off x="1585" y="2337971"/>
            <a:ext cx="8086516" cy="2182058"/>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1402" h="3987559">
                <a:moveTo>
                  <a:pt x="1229711" y="0"/>
                </a:moveTo>
                <a:lnTo>
                  <a:pt x="14981402" y="0"/>
                </a:lnTo>
                <a:lnTo>
                  <a:pt x="14981402" y="3987559"/>
                </a:lnTo>
                <a:lnTo>
                  <a:pt x="0" y="3987559"/>
                </a:lnTo>
                <a:lnTo>
                  <a:pt x="1229711"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3860545"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Break</a:t>
            </a:r>
          </a:p>
        </p:txBody>
      </p:sp>
      <p:pic>
        <p:nvPicPr>
          <p:cNvPr id="9" name="Picture Placeholder 8">
            <a:extLst>
              <a:ext uri="{FF2B5EF4-FFF2-40B4-BE49-F238E27FC236}">
                <a16:creationId xmlns:a16="http://schemas.microsoft.com/office/drawing/2014/main" xmlns="" id="{7C90EA22-574A-8A47-A483-79BDD3A62B9B}"/>
              </a:ext>
            </a:extLst>
          </p:cNvPr>
          <p:cNvPicPr>
            <a:picLocks noGrp="1" noChangeAspect="1"/>
          </p:cNvPicPr>
          <p:nvPr>
            <p:ph type="pic" sz="quarter" idx="14"/>
          </p:nvPr>
        </p:nvPicPr>
        <p:blipFill rotWithShape="1">
          <a:blip r:embed="rId4" cstate="email">
            <a:extLst>
              <a:ext uri="{28A0092B-C50C-407E-A947-70E740481C1C}">
                <a14:useLocalDpi xmlns:a14="http://schemas.microsoft.com/office/drawing/2010/main"/>
              </a:ext>
            </a:extLst>
          </a:blip>
          <a:srcRect/>
          <a:stretch/>
        </p:blipFill>
        <p:spPr>
          <a:xfrm>
            <a:off x="4576831" y="0"/>
            <a:ext cx="7601295" cy="6858000"/>
          </a:xfrm>
        </p:spPr>
      </p:pic>
      <p:sp>
        <p:nvSpPr>
          <p:cNvPr id="2" name="Rectangle 1">
            <a:extLst>
              <a:ext uri="{FF2B5EF4-FFF2-40B4-BE49-F238E27FC236}">
                <a16:creationId xmlns:a16="http://schemas.microsoft.com/office/drawing/2014/main" xmlns="" id="{4BFBF5BE-EB29-0A45-93D9-360EDBB07ED9}"/>
              </a:ext>
            </a:extLst>
          </p:cNvPr>
          <p:cNvSpPr/>
          <p:nvPr/>
        </p:nvSpPr>
        <p:spPr>
          <a:xfrm flipH="1">
            <a:off x="4589530" y="-1"/>
            <a:ext cx="7601293" cy="6858001"/>
          </a:xfrm>
          <a:custGeom>
            <a:avLst/>
            <a:gdLst>
              <a:gd name="connsiteX0" fmla="*/ 0 w 16143890"/>
              <a:gd name="connsiteY0" fmla="*/ 0 h 13716000"/>
              <a:gd name="connsiteX1" fmla="*/ 16143890 w 16143890"/>
              <a:gd name="connsiteY1" fmla="*/ 0 h 13716000"/>
              <a:gd name="connsiteX2" fmla="*/ 16143890 w 16143890"/>
              <a:gd name="connsiteY2" fmla="*/ 13716000 h 13716000"/>
              <a:gd name="connsiteX3" fmla="*/ 0 w 16143890"/>
              <a:gd name="connsiteY3" fmla="*/ 13716000 h 13716000"/>
              <a:gd name="connsiteX4" fmla="*/ 0 w 16143890"/>
              <a:gd name="connsiteY4" fmla="*/ 0 h 13716000"/>
              <a:gd name="connsiteX0" fmla="*/ 0 w 16143890"/>
              <a:gd name="connsiteY0" fmla="*/ 0 h 13716000"/>
              <a:gd name="connsiteX1" fmla="*/ 16143890 w 16143890"/>
              <a:gd name="connsiteY1" fmla="*/ 0 h 13716000"/>
              <a:gd name="connsiteX2" fmla="*/ 12076386 w 16143890"/>
              <a:gd name="connsiteY2" fmla="*/ 13684469 h 13716000"/>
              <a:gd name="connsiteX3" fmla="*/ 0 w 16143890"/>
              <a:gd name="connsiteY3" fmla="*/ 13716000 h 13716000"/>
              <a:gd name="connsiteX4" fmla="*/ 0 w 16143890"/>
              <a:gd name="connsiteY4" fmla="*/ 0 h 13716000"/>
              <a:gd name="connsiteX0" fmla="*/ 0 w 16143890"/>
              <a:gd name="connsiteY0" fmla="*/ 0 h 13716000"/>
              <a:gd name="connsiteX1" fmla="*/ 16143890 w 16143890"/>
              <a:gd name="connsiteY1" fmla="*/ 0 h 13716000"/>
              <a:gd name="connsiteX2" fmla="*/ 12044855 w 16143890"/>
              <a:gd name="connsiteY2" fmla="*/ 13716000 h 13716000"/>
              <a:gd name="connsiteX3" fmla="*/ 0 w 16143890"/>
              <a:gd name="connsiteY3" fmla="*/ 13716000 h 13716000"/>
              <a:gd name="connsiteX4" fmla="*/ 0 w 16143890"/>
              <a:gd name="connsiteY4" fmla="*/ 0 h 137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43890" h="13716000">
                <a:moveTo>
                  <a:pt x="0" y="0"/>
                </a:moveTo>
                <a:lnTo>
                  <a:pt x="16143890" y="0"/>
                </a:lnTo>
                <a:lnTo>
                  <a:pt x="12044855" y="13716000"/>
                </a:lnTo>
                <a:lnTo>
                  <a:pt x="0" y="13716000"/>
                </a:lnTo>
                <a:lnTo>
                  <a:pt x="0" y="0"/>
                </a:lnTo>
                <a:close/>
              </a:path>
            </a:pathLst>
          </a:custGeom>
          <a:solidFill>
            <a:srgbClr val="25B5C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Tree>
    <p:extLst>
      <p:ext uri="{BB962C8B-B14F-4D97-AF65-F5344CB8AC3E}">
        <p14:creationId xmlns:p14="http://schemas.microsoft.com/office/powerpoint/2010/main" val="31886819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600" dirty="0" smtClean="0">
                <a:latin typeface="Cooper Black" panose="0208090404030B020404" pitchFamily="18" charset="0"/>
              </a:rPr>
              <a:t>Build CDS Association </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pic>
        <p:nvPicPr>
          <p:cNvPr id="12" name="Picture 2" descr="Virtual Learning Environments (VLEs) - Future Ready Education"/>
          <p:cNvPicPr>
            <a:picLocks noChangeAspect="1" noChangeArrowheads="1"/>
          </p:cNvPicPr>
          <p:nvPr/>
        </p:nvPicPr>
        <p:blipFill rotWithShape="1">
          <a:blip r:embed="rId5">
            <a:extLst>
              <a:ext uri="{28A0092B-C50C-407E-A947-70E740481C1C}">
                <a14:useLocalDpi xmlns:a14="http://schemas.microsoft.com/office/drawing/2010/main" val="0"/>
              </a:ext>
            </a:extLst>
          </a:blip>
          <a:srcRect b="10668"/>
          <a:stretch/>
        </p:blipFill>
        <p:spPr bwMode="auto">
          <a:xfrm>
            <a:off x="3912088" y="1164761"/>
            <a:ext cx="5962650" cy="5326533"/>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p:cNvSpPr/>
          <p:nvPr/>
        </p:nvSpPr>
        <p:spPr>
          <a:xfrm>
            <a:off x="705030" y="988621"/>
            <a:ext cx="4220114" cy="1246056"/>
          </a:xfrm>
          <a:prstGeom prst="rect">
            <a:avLst/>
          </a:prstGeom>
        </p:spPr>
        <p:txBody>
          <a:bodyPr wrap="square">
            <a:noAutofit/>
          </a:bodyPr>
          <a:lstStyle/>
          <a:p>
            <a:pPr defTabSz="914034" fontAlgn="base">
              <a:spcBef>
                <a:spcPct val="50000"/>
              </a:spcBef>
              <a:spcAft>
                <a:spcPct val="0"/>
              </a:spcAft>
              <a:buClr>
                <a:srgbClr val="F0AB00"/>
              </a:buClr>
              <a:buSzPct val="80000"/>
            </a:pPr>
            <a:r>
              <a:rPr lang="en-GB" sz="2000" kern="0" dirty="0" smtClean="0">
                <a:ea typeface="Arial Unicode MS" pitchFamily="34" charset="-128"/>
                <a:cs typeface="Arial"/>
              </a:rPr>
              <a:t>Exercise</a:t>
            </a:r>
            <a:endParaRPr lang="en-GB" sz="2000" kern="0" dirty="0" smtClean="0">
              <a:ea typeface="Arial Unicode MS" pitchFamily="34" charset="-128"/>
              <a:cs typeface="Arial"/>
            </a:endParaRPr>
          </a:p>
          <a:p>
            <a:pPr defTabSz="914034" fontAlgn="base">
              <a:spcBef>
                <a:spcPct val="50000"/>
              </a:spcBef>
              <a:spcAft>
                <a:spcPct val="0"/>
              </a:spcAft>
              <a:buClr>
                <a:srgbClr val="F0AB00"/>
              </a:buClr>
              <a:buSzPct val="80000"/>
            </a:pPr>
            <a:r>
              <a:rPr lang="en-GB" sz="2000" kern="0" dirty="0" smtClean="0">
                <a:ea typeface="Arial Unicode MS" pitchFamily="34" charset="-128"/>
                <a:cs typeface="Arial"/>
              </a:rPr>
              <a:t>CDS Association’s Code </a:t>
            </a:r>
            <a:endParaRPr lang="en-GB" sz="2000" kern="0" dirty="0">
              <a:ea typeface="Arial Unicode MS" pitchFamily="34" charset="-128"/>
              <a:cs typeface="Arial"/>
            </a:endParaRPr>
          </a:p>
        </p:txBody>
      </p:sp>
    </p:spTree>
    <p:extLst>
      <p:ext uri="{BB962C8B-B14F-4D97-AF65-F5344CB8AC3E}">
        <p14:creationId xmlns:p14="http://schemas.microsoft.com/office/powerpoint/2010/main" val="982860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Create ODATA on top of CDS</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57" name="TextBox 56">
            <a:extLst>
              <a:ext uri="{FF2B5EF4-FFF2-40B4-BE49-F238E27FC236}">
                <a16:creationId xmlns="" xmlns:a16="http://schemas.microsoft.com/office/drawing/2014/main" id="{2668874E-C0FA-4ADA-BBF6-2FE5710B408A}"/>
              </a:ext>
            </a:extLst>
          </p:cNvPr>
          <p:cNvSpPr txBox="1"/>
          <p:nvPr/>
        </p:nvSpPr>
        <p:spPr>
          <a:xfrm>
            <a:off x="110520" y="6021403"/>
            <a:ext cx="11900954" cy="584775"/>
          </a:xfrm>
          <a:prstGeom prst="rect">
            <a:avLst/>
          </a:prstGeom>
          <a:noFill/>
        </p:spPr>
        <p:txBody>
          <a:bodyPr wrap="square" rtlCol="0">
            <a:spAutoFit/>
          </a:bodyPr>
          <a:lstStyle/>
          <a:p>
            <a:r>
              <a:rPr lang="en-US" sz="1600" dirty="0">
                <a:hlinkClick r:id="rId5"/>
              </a:rPr>
              <a:t>https://help.sap.com/doc/abapdocu_751_index_htm/7.51/en-US/index.htm?file=abencds_annotations.htm</a:t>
            </a:r>
            <a:endParaRPr lang="en-US" sz="1600" dirty="0"/>
          </a:p>
          <a:p>
            <a:r>
              <a:rPr lang="en-US" sz="1600" dirty="0">
                <a:hlinkClick r:id="rId6"/>
              </a:rPr>
              <a:t>https://help.sap.com/viewer/8308e6d301d54584a33cd04a9861bc52/2020.000/en-US/8573b810511948c8a99c0672abc159aa.html</a:t>
            </a:r>
            <a:endParaRPr lang="en-US" sz="1600" dirty="0"/>
          </a:p>
        </p:txBody>
      </p:sp>
      <p:sp>
        <p:nvSpPr>
          <p:cNvPr id="58" name="Freeform 57"/>
          <p:cNvSpPr>
            <a:spLocks/>
          </p:cNvSpPr>
          <p:nvPr/>
        </p:nvSpPr>
        <p:spPr bwMode="auto">
          <a:xfrm>
            <a:off x="713618" y="1425316"/>
            <a:ext cx="2293493" cy="1961268"/>
          </a:xfrm>
          <a:custGeom>
            <a:avLst/>
            <a:gdLst>
              <a:gd name="T0" fmla="*/ 1730 w 3852"/>
              <a:gd name="T1" fmla="*/ 0 h 3492"/>
              <a:gd name="T2" fmla="*/ 3852 w 3852"/>
              <a:gd name="T3" fmla="*/ 2946 h 3492"/>
              <a:gd name="T4" fmla="*/ 3764 w 3852"/>
              <a:gd name="T5" fmla="*/ 3017 h 3492"/>
              <a:gd name="T6" fmla="*/ 3683 w 3852"/>
              <a:gd name="T7" fmla="*/ 3097 h 3492"/>
              <a:gd name="T8" fmla="*/ 3612 w 3852"/>
              <a:gd name="T9" fmla="*/ 3186 h 3492"/>
              <a:gd name="T10" fmla="*/ 3549 w 3852"/>
              <a:gd name="T11" fmla="*/ 3281 h 3492"/>
              <a:gd name="T12" fmla="*/ 3494 w 3852"/>
              <a:gd name="T13" fmla="*/ 3384 h 3492"/>
              <a:gd name="T14" fmla="*/ 3451 w 3852"/>
              <a:gd name="T15" fmla="*/ 3492 h 3492"/>
              <a:gd name="T16" fmla="*/ 0 w 3852"/>
              <a:gd name="T17" fmla="*/ 2359 h 3492"/>
              <a:gd name="T18" fmla="*/ 94 w 3852"/>
              <a:gd name="T19" fmla="*/ 2101 h 3492"/>
              <a:gd name="T20" fmla="*/ 200 w 3852"/>
              <a:gd name="T21" fmla="*/ 1852 h 3492"/>
              <a:gd name="T22" fmla="*/ 323 w 3852"/>
              <a:gd name="T23" fmla="*/ 1609 h 3492"/>
              <a:gd name="T24" fmla="*/ 458 w 3852"/>
              <a:gd name="T25" fmla="*/ 1374 h 3492"/>
              <a:gd name="T26" fmla="*/ 604 w 3852"/>
              <a:gd name="T27" fmla="*/ 1148 h 3492"/>
              <a:gd name="T28" fmla="*/ 765 w 3852"/>
              <a:gd name="T29" fmla="*/ 931 h 3492"/>
              <a:gd name="T30" fmla="*/ 936 w 3852"/>
              <a:gd name="T31" fmla="*/ 725 h 3492"/>
              <a:gd name="T32" fmla="*/ 1120 w 3852"/>
              <a:gd name="T33" fmla="*/ 527 h 3492"/>
              <a:gd name="T34" fmla="*/ 1312 w 3852"/>
              <a:gd name="T35" fmla="*/ 341 h 3492"/>
              <a:gd name="T36" fmla="*/ 1515 w 3852"/>
              <a:gd name="T37" fmla="*/ 163 h 3492"/>
              <a:gd name="T38" fmla="*/ 1730 w 3852"/>
              <a:gd name="T39" fmla="*/ 0 h 3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52" h="3492">
                <a:moveTo>
                  <a:pt x="1730" y="0"/>
                </a:moveTo>
                <a:lnTo>
                  <a:pt x="3852" y="2946"/>
                </a:lnTo>
                <a:lnTo>
                  <a:pt x="3764" y="3017"/>
                </a:lnTo>
                <a:lnTo>
                  <a:pt x="3683" y="3097"/>
                </a:lnTo>
                <a:lnTo>
                  <a:pt x="3612" y="3186"/>
                </a:lnTo>
                <a:lnTo>
                  <a:pt x="3549" y="3281"/>
                </a:lnTo>
                <a:lnTo>
                  <a:pt x="3494" y="3384"/>
                </a:lnTo>
                <a:lnTo>
                  <a:pt x="3451" y="3492"/>
                </a:lnTo>
                <a:lnTo>
                  <a:pt x="0" y="2359"/>
                </a:lnTo>
                <a:lnTo>
                  <a:pt x="94" y="2101"/>
                </a:lnTo>
                <a:lnTo>
                  <a:pt x="200" y="1852"/>
                </a:lnTo>
                <a:lnTo>
                  <a:pt x="323" y="1609"/>
                </a:lnTo>
                <a:lnTo>
                  <a:pt x="458" y="1374"/>
                </a:lnTo>
                <a:lnTo>
                  <a:pt x="604" y="1148"/>
                </a:lnTo>
                <a:lnTo>
                  <a:pt x="765" y="931"/>
                </a:lnTo>
                <a:lnTo>
                  <a:pt x="936" y="725"/>
                </a:lnTo>
                <a:lnTo>
                  <a:pt x="1120" y="527"/>
                </a:lnTo>
                <a:lnTo>
                  <a:pt x="1312" y="341"/>
                </a:lnTo>
                <a:lnTo>
                  <a:pt x="1515" y="163"/>
                </a:lnTo>
                <a:lnTo>
                  <a:pt x="1730" y="0"/>
                </a:lnTo>
                <a:close/>
              </a:path>
            </a:pathLst>
          </a:custGeom>
          <a:gradFill>
            <a:gsLst>
              <a:gs pos="0">
                <a:schemeClr val="accent5">
                  <a:lumMod val="90000"/>
                  <a:lumOff val="10000"/>
                </a:schemeClr>
              </a:gs>
              <a:gs pos="100000">
                <a:schemeClr val="accent5">
                  <a:lumMod val="82000"/>
                </a:schemeClr>
              </a:gs>
            </a:gsLst>
            <a:lin ang="13500000" scaled="1"/>
          </a:gradFill>
          <a:ln w="0">
            <a:noFill/>
            <a:prstDash val="solid"/>
            <a:round/>
            <a:headEnd/>
            <a:tailEnd/>
          </a:ln>
          <a:effectLst>
            <a:outerShdw blurRad="228600" sx="102000" sy="102000" algn="ctr" rotWithShape="0">
              <a:prstClr val="black">
                <a:alpha val="17000"/>
              </a:prstClr>
            </a:outerShdw>
          </a:effectLst>
        </p:spPr>
        <p:txBody>
          <a:bodyPr vert="horz" wrap="square" lIns="91440" tIns="45720" rIns="91440" bIns="45720" numCol="1" anchor="t" anchorCtr="0" compatLnSpc="1">
            <a:prstTxWarp prst="textNoShape">
              <a:avLst/>
            </a:prstTxWarp>
          </a:bodyPr>
          <a:lstStyle/>
          <a:p>
            <a:endParaRPr lang="en-IN" dirty="0"/>
          </a:p>
        </p:txBody>
      </p:sp>
      <p:sp>
        <p:nvSpPr>
          <p:cNvPr id="59" name="Freeform 58"/>
          <p:cNvSpPr>
            <a:spLocks/>
          </p:cNvSpPr>
          <p:nvPr/>
        </p:nvSpPr>
        <p:spPr bwMode="auto">
          <a:xfrm>
            <a:off x="1845940" y="1081060"/>
            <a:ext cx="1473236" cy="2046748"/>
          </a:xfrm>
          <a:custGeom>
            <a:avLst/>
            <a:gdLst>
              <a:gd name="T0" fmla="*/ 2633 w 2633"/>
              <a:gd name="T1" fmla="*/ 0 h 3658"/>
              <a:gd name="T2" fmla="*/ 2633 w 2633"/>
              <a:gd name="T3" fmla="*/ 3460 h 3658"/>
              <a:gd name="T4" fmla="*/ 2498 w 2633"/>
              <a:gd name="T5" fmla="*/ 3469 h 3658"/>
              <a:gd name="T6" fmla="*/ 2369 w 2633"/>
              <a:gd name="T7" fmla="*/ 3495 h 3658"/>
              <a:gd name="T8" fmla="*/ 2246 w 2633"/>
              <a:gd name="T9" fmla="*/ 3535 h 3658"/>
              <a:gd name="T10" fmla="*/ 2132 w 2633"/>
              <a:gd name="T11" fmla="*/ 3589 h 3658"/>
              <a:gd name="T12" fmla="*/ 2026 w 2633"/>
              <a:gd name="T13" fmla="*/ 3658 h 3658"/>
              <a:gd name="T14" fmla="*/ 0 w 2633"/>
              <a:gd name="T15" fmla="*/ 850 h 3658"/>
              <a:gd name="T16" fmla="*/ 207 w 2633"/>
              <a:gd name="T17" fmla="*/ 709 h 3658"/>
              <a:gd name="T18" fmla="*/ 421 w 2633"/>
              <a:gd name="T19" fmla="*/ 581 h 3658"/>
              <a:gd name="T20" fmla="*/ 642 w 2633"/>
              <a:gd name="T21" fmla="*/ 463 h 3658"/>
              <a:gd name="T22" fmla="*/ 871 w 2633"/>
              <a:gd name="T23" fmla="*/ 357 h 3658"/>
              <a:gd name="T24" fmla="*/ 1106 w 2633"/>
              <a:gd name="T25" fmla="*/ 266 h 3658"/>
              <a:gd name="T26" fmla="*/ 1347 w 2633"/>
              <a:gd name="T27" fmla="*/ 186 h 3658"/>
              <a:gd name="T28" fmla="*/ 1596 w 2633"/>
              <a:gd name="T29" fmla="*/ 120 h 3658"/>
              <a:gd name="T30" fmla="*/ 1848 w 2633"/>
              <a:gd name="T31" fmla="*/ 68 h 3658"/>
              <a:gd name="T32" fmla="*/ 2106 w 2633"/>
              <a:gd name="T33" fmla="*/ 31 h 3658"/>
              <a:gd name="T34" fmla="*/ 2366 w 2633"/>
              <a:gd name="T35" fmla="*/ 8 h 3658"/>
              <a:gd name="T36" fmla="*/ 2633 w 2633"/>
              <a:gd name="T37" fmla="*/ 0 h 3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33" h="3658">
                <a:moveTo>
                  <a:pt x="2633" y="0"/>
                </a:moveTo>
                <a:lnTo>
                  <a:pt x="2633" y="3460"/>
                </a:lnTo>
                <a:lnTo>
                  <a:pt x="2498" y="3469"/>
                </a:lnTo>
                <a:lnTo>
                  <a:pt x="2369" y="3495"/>
                </a:lnTo>
                <a:lnTo>
                  <a:pt x="2246" y="3535"/>
                </a:lnTo>
                <a:lnTo>
                  <a:pt x="2132" y="3589"/>
                </a:lnTo>
                <a:lnTo>
                  <a:pt x="2026" y="3658"/>
                </a:lnTo>
                <a:lnTo>
                  <a:pt x="0" y="850"/>
                </a:lnTo>
                <a:lnTo>
                  <a:pt x="207" y="709"/>
                </a:lnTo>
                <a:lnTo>
                  <a:pt x="421" y="581"/>
                </a:lnTo>
                <a:lnTo>
                  <a:pt x="642" y="463"/>
                </a:lnTo>
                <a:lnTo>
                  <a:pt x="871" y="357"/>
                </a:lnTo>
                <a:lnTo>
                  <a:pt x="1106" y="266"/>
                </a:lnTo>
                <a:lnTo>
                  <a:pt x="1347" y="186"/>
                </a:lnTo>
                <a:lnTo>
                  <a:pt x="1596" y="120"/>
                </a:lnTo>
                <a:lnTo>
                  <a:pt x="1848" y="68"/>
                </a:lnTo>
                <a:lnTo>
                  <a:pt x="2106" y="31"/>
                </a:lnTo>
                <a:lnTo>
                  <a:pt x="2366" y="8"/>
                </a:lnTo>
                <a:lnTo>
                  <a:pt x="2633" y="0"/>
                </a:lnTo>
                <a:close/>
              </a:path>
            </a:pathLst>
          </a:custGeom>
          <a:gradFill>
            <a:gsLst>
              <a:gs pos="0">
                <a:schemeClr val="accent1">
                  <a:lumMod val="75000"/>
                </a:schemeClr>
              </a:gs>
              <a:gs pos="100000">
                <a:schemeClr val="accent1">
                  <a:lumMod val="62000"/>
                </a:schemeClr>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60" name="Freeform 59"/>
          <p:cNvSpPr>
            <a:spLocks/>
          </p:cNvSpPr>
          <p:nvPr/>
        </p:nvSpPr>
        <p:spPr bwMode="auto">
          <a:xfrm>
            <a:off x="837498" y="2794227"/>
            <a:ext cx="1965058" cy="1559960"/>
          </a:xfrm>
          <a:custGeom>
            <a:avLst/>
            <a:gdLst>
              <a:gd name="T0" fmla="*/ 223 w 3512"/>
              <a:gd name="T1" fmla="*/ 0 h 2788"/>
              <a:gd name="T2" fmla="*/ 3512 w 3512"/>
              <a:gd name="T3" fmla="*/ 1079 h 2788"/>
              <a:gd name="T4" fmla="*/ 3483 w 3512"/>
              <a:gd name="T5" fmla="*/ 1185 h 2788"/>
              <a:gd name="T6" fmla="*/ 3466 w 3512"/>
              <a:gd name="T7" fmla="*/ 1293 h 2788"/>
              <a:gd name="T8" fmla="*/ 3460 w 3512"/>
              <a:gd name="T9" fmla="*/ 1405 h 2788"/>
              <a:gd name="T10" fmla="*/ 3466 w 3512"/>
              <a:gd name="T11" fmla="*/ 1517 h 2788"/>
              <a:gd name="T12" fmla="*/ 3483 w 3512"/>
              <a:gd name="T13" fmla="*/ 1623 h 2788"/>
              <a:gd name="T14" fmla="*/ 3512 w 3512"/>
              <a:gd name="T15" fmla="*/ 1726 h 2788"/>
              <a:gd name="T16" fmla="*/ 215 w 3512"/>
              <a:gd name="T17" fmla="*/ 2788 h 2788"/>
              <a:gd name="T18" fmla="*/ 140 w 3512"/>
              <a:gd name="T19" fmla="*/ 2524 h 2788"/>
              <a:gd name="T20" fmla="*/ 77 w 3512"/>
              <a:gd name="T21" fmla="*/ 2252 h 2788"/>
              <a:gd name="T22" fmla="*/ 34 w 3512"/>
              <a:gd name="T23" fmla="*/ 1975 h 2788"/>
              <a:gd name="T24" fmla="*/ 9 w 3512"/>
              <a:gd name="T25" fmla="*/ 1691 h 2788"/>
              <a:gd name="T26" fmla="*/ 0 w 3512"/>
              <a:gd name="T27" fmla="*/ 1405 h 2788"/>
              <a:gd name="T28" fmla="*/ 6 w 3512"/>
              <a:gd name="T29" fmla="*/ 1162 h 2788"/>
              <a:gd name="T30" fmla="*/ 26 w 3512"/>
              <a:gd name="T31" fmla="*/ 921 h 2788"/>
              <a:gd name="T32" fmla="*/ 57 w 3512"/>
              <a:gd name="T33" fmla="*/ 684 h 2788"/>
              <a:gd name="T34" fmla="*/ 100 w 3512"/>
              <a:gd name="T35" fmla="*/ 452 h 2788"/>
              <a:gd name="T36" fmla="*/ 155 w 3512"/>
              <a:gd name="T37" fmla="*/ 223 h 2788"/>
              <a:gd name="T38" fmla="*/ 223 w 3512"/>
              <a:gd name="T39" fmla="*/ 0 h 2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12" h="2788">
                <a:moveTo>
                  <a:pt x="223" y="0"/>
                </a:moveTo>
                <a:lnTo>
                  <a:pt x="3512" y="1079"/>
                </a:lnTo>
                <a:lnTo>
                  <a:pt x="3483" y="1185"/>
                </a:lnTo>
                <a:lnTo>
                  <a:pt x="3466" y="1293"/>
                </a:lnTo>
                <a:lnTo>
                  <a:pt x="3460" y="1405"/>
                </a:lnTo>
                <a:lnTo>
                  <a:pt x="3466" y="1517"/>
                </a:lnTo>
                <a:lnTo>
                  <a:pt x="3483" y="1623"/>
                </a:lnTo>
                <a:lnTo>
                  <a:pt x="3512" y="1726"/>
                </a:lnTo>
                <a:lnTo>
                  <a:pt x="215" y="2788"/>
                </a:lnTo>
                <a:lnTo>
                  <a:pt x="140" y="2524"/>
                </a:lnTo>
                <a:lnTo>
                  <a:pt x="77" y="2252"/>
                </a:lnTo>
                <a:lnTo>
                  <a:pt x="34" y="1975"/>
                </a:lnTo>
                <a:lnTo>
                  <a:pt x="9" y="1691"/>
                </a:lnTo>
                <a:lnTo>
                  <a:pt x="0" y="1405"/>
                </a:lnTo>
                <a:lnTo>
                  <a:pt x="6" y="1162"/>
                </a:lnTo>
                <a:lnTo>
                  <a:pt x="26" y="921"/>
                </a:lnTo>
                <a:lnTo>
                  <a:pt x="57" y="684"/>
                </a:lnTo>
                <a:lnTo>
                  <a:pt x="100" y="452"/>
                </a:lnTo>
                <a:lnTo>
                  <a:pt x="155" y="223"/>
                </a:lnTo>
                <a:lnTo>
                  <a:pt x="223" y="0"/>
                </a:lnTo>
                <a:close/>
              </a:path>
            </a:pathLst>
          </a:custGeom>
          <a:gradFill>
            <a:gsLst>
              <a:gs pos="0">
                <a:schemeClr val="accent5">
                  <a:lumMod val="60000"/>
                  <a:lumOff val="40000"/>
                </a:schemeClr>
              </a:gs>
              <a:gs pos="100000">
                <a:schemeClr val="accent5">
                  <a:lumMod val="80000"/>
                  <a:lumOff val="20000"/>
                </a:schemeClr>
              </a:gs>
            </a:gsLst>
            <a:lin ang="1350000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61" name="Freeform 60"/>
          <p:cNvSpPr>
            <a:spLocks/>
          </p:cNvSpPr>
          <p:nvPr/>
        </p:nvSpPr>
        <p:spPr bwMode="auto">
          <a:xfrm>
            <a:off x="3663264" y="1343023"/>
            <a:ext cx="2281182" cy="2072289"/>
          </a:xfrm>
          <a:custGeom>
            <a:avLst/>
            <a:gdLst>
              <a:gd name="T0" fmla="*/ 2036 w 3672"/>
              <a:gd name="T1" fmla="*/ 0 h 3317"/>
              <a:gd name="T2" fmla="*/ 2240 w 3672"/>
              <a:gd name="T3" fmla="*/ 155 h 3317"/>
              <a:gd name="T4" fmla="*/ 2431 w 3672"/>
              <a:gd name="T5" fmla="*/ 323 h 3317"/>
              <a:gd name="T6" fmla="*/ 2618 w 3672"/>
              <a:gd name="T7" fmla="*/ 501 h 3317"/>
              <a:gd name="T8" fmla="*/ 2790 w 3672"/>
              <a:gd name="T9" fmla="*/ 690 h 3317"/>
              <a:gd name="T10" fmla="*/ 2953 w 3672"/>
              <a:gd name="T11" fmla="*/ 890 h 3317"/>
              <a:gd name="T12" fmla="*/ 3105 w 3672"/>
              <a:gd name="T13" fmla="*/ 1096 h 3317"/>
              <a:gd name="T14" fmla="*/ 3242 w 3672"/>
              <a:gd name="T15" fmla="*/ 1314 h 3317"/>
              <a:gd name="T16" fmla="*/ 3371 w 3672"/>
              <a:gd name="T17" fmla="*/ 1537 h 3317"/>
              <a:gd name="T18" fmla="*/ 3486 w 3672"/>
              <a:gd name="T19" fmla="*/ 1769 h 3317"/>
              <a:gd name="T20" fmla="*/ 3586 w 3672"/>
              <a:gd name="T21" fmla="*/ 2009 h 3317"/>
              <a:gd name="T22" fmla="*/ 3672 w 3672"/>
              <a:gd name="T23" fmla="*/ 2256 h 3317"/>
              <a:gd name="T24" fmla="*/ 378 w 3672"/>
              <a:gd name="T25" fmla="*/ 3317 h 3317"/>
              <a:gd name="T26" fmla="*/ 338 w 3672"/>
              <a:gd name="T27" fmla="*/ 3214 h 3317"/>
              <a:gd name="T28" fmla="*/ 289 w 3672"/>
              <a:gd name="T29" fmla="*/ 3117 h 3317"/>
              <a:gd name="T30" fmla="*/ 229 w 3672"/>
              <a:gd name="T31" fmla="*/ 3026 h 3317"/>
              <a:gd name="T32" fmla="*/ 160 w 3672"/>
              <a:gd name="T33" fmla="*/ 2940 h 3317"/>
              <a:gd name="T34" fmla="*/ 83 w 3672"/>
              <a:gd name="T35" fmla="*/ 2865 h 3317"/>
              <a:gd name="T36" fmla="*/ 0 w 3672"/>
              <a:gd name="T37" fmla="*/ 2797 h 3317"/>
              <a:gd name="T38" fmla="*/ 2036 w 3672"/>
              <a:gd name="T39" fmla="*/ 0 h 3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72" h="3317">
                <a:moveTo>
                  <a:pt x="2036" y="0"/>
                </a:moveTo>
                <a:lnTo>
                  <a:pt x="2240" y="155"/>
                </a:lnTo>
                <a:lnTo>
                  <a:pt x="2431" y="323"/>
                </a:lnTo>
                <a:lnTo>
                  <a:pt x="2618" y="501"/>
                </a:lnTo>
                <a:lnTo>
                  <a:pt x="2790" y="690"/>
                </a:lnTo>
                <a:lnTo>
                  <a:pt x="2953" y="890"/>
                </a:lnTo>
                <a:lnTo>
                  <a:pt x="3105" y="1096"/>
                </a:lnTo>
                <a:lnTo>
                  <a:pt x="3242" y="1314"/>
                </a:lnTo>
                <a:lnTo>
                  <a:pt x="3371" y="1537"/>
                </a:lnTo>
                <a:lnTo>
                  <a:pt x="3486" y="1769"/>
                </a:lnTo>
                <a:lnTo>
                  <a:pt x="3586" y="2009"/>
                </a:lnTo>
                <a:lnTo>
                  <a:pt x="3672" y="2256"/>
                </a:lnTo>
                <a:lnTo>
                  <a:pt x="378" y="3317"/>
                </a:lnTo>
                <a:lnTo>
                  <a:pt x="338" y="3214"/>
                </a:lnTo>
                <a:lnTo>
                  <a:pt x="289" y="3117"/>
                </a:lnTo>
                <a:lnTo>
                  <a:pt x="229" y="3026"/>
                </a:lnTo>
                <a:lnTo>
                  <a:pt x="160" y="2940"/>
                </a:lnTo>
                <a:lnTo>
                  <a:pt x="83" y="2865"/>
                </a:lnTo>
                <a:lnTo>
                  <a:pt x="0" y="2797"/>
                </a:lnTo>
                <a:lnTo>
                  <a:pt x="2036" y="0"/>
                </a:lnTo>
                <a:close/>
              </a:path>
            </a:pathLst>
          </a:custGeom>
          <a:gradFill flip="none" rotWithShape="1">
            <a:gsLst>
              <a:gs pos="0">
                <a:schemeClr val="accent1">
                  <a:lumMod val="60000"/>
                  <a:lumOff val="40000"/>
                </a:schemeClr>
              </a:gs>
              <a:gs pos="100000">
                <a:schemeClr val="accent1">
                  <a:lumMod val="40000"/>
                  <a:lumOff val="60000"/>
                </a:schemeClr>
              </a:gs>
            </a:gsLst>
            <a:lin ang="135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62" name="Freeform 61"/>
          <p:cNvSpPr>
            <a:spLocks/>
          </p:cNvSpPr>
          <p:nvPr/>
        </p:nvSpPr>
        <p:spPr bwMode="auto">
          <a:xfrm>
            <a:off x="3659952" y="3681716"/>
            <a:ext cx="2054584" cy="1860986"/>
          </a:xfrm>
          <a:custGeom>
            <a:avLst/>
            <a:gdLst>
              <a:gd name="T0" fmla="*/ 381 w 3672"/>
              <a:gd name="T1" fmla="*/ 0 h 3326"/>
              <a:gd name="T2" fmla="*/ 3672 w 3672"/>
              <a:gd name="T3" fmla="*/ 1079 h 3326"/>
              <a:gd name="T4" fmla="*/ 3583 w 3672"/>
              <a:gd name="T5" fmla="*/ 1323 h 3326"/>
              <a:gd name="T6" fmla="*/ 3480 w 3672"/>
              <a:gd name="T7" fmla="*/ 1563 h 3326"/>
              <a:gd name="T8" fmla="*/ 3366 w 3672"/>
              <a:gd name="T9" fmla="*/ 1795 h 3326"/>
              <a:gd name="T10" fmla="*/ 3237 w 3672"/>
              <a:gd name="T11" fmla="*/ 2018 h 3326"/>
              <a:gd name="T12" fmla="*/ 3096 w 3672"/>
              <a:gd name="T13" fmla="*/ 2233 h 3326"/>
              <a:gd name="T14" fmla="*/ 2944 w 3672"/>
              <a:gd name="T15" fmla="*/ 2439 h 3326"/>
              <a:gd name="T16" fmla="*/ 2781 w 3672"/>
              <a:gd name="T17" fmla="*/ 2639 h 3326"/>
              <a:gd name="T18" fmla="*/ 2606 w 3672"/>
              <a:gd name="T19" fmla="*/ 2826 h 3326"/>
              <a:gd name="T20" fmla="*/ 2423 w 3672"/>
              <a:gd name="T21" fmla="*/ 3003 h 3326"/>
              <a:gd name="T22" fmla="*/ 2228 w 3672"/>
              <a:gd name="T23" fmla="*/ 3172 h 3326"/>
              <a:gd name="T24" fmla="*/ 2025 w 3672"/>
              <a:gd name="T25" fmla="*/ 3326 h 3326"/>
              <a:gd name="T26" fmla="*/ 0 w 3672"/>
              <a:gd name="T27" fmla="*/ 518 h 3326"/>
              <a:gd name="T28" fmla="*/ 86 w 3672"/>
              <a:gd name="T29" fmla="*/ 453 h 3326"/>
              <a:gd name="T30" fmla="*/ 163 w 3672"/>
              <a:gd name="T31" fmla="*/ 375 h 3326"/>
              <a:gd name="T32" fmla="*/ 232 w 3672"/>
              <a:gd name="T33" fmla="*/ 292 h 3326"/>
              <a:gd name="T34" fmla="*/ 292 w 3672"/>
              <a:gd name="T35" fmla="*/ 201 h 3326"/>
              <a:gd name="T36" fmla="*/ 341 w 3672"/>
              <a:gd name="T37" fmla="*/ 103 h 3326"/>
              <a:gd name="T38" fmla="*/ 381 w 3672"/>
              <a:gd name="T39" fmla="*/ 0 h 3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72" h="3326">
                <a:moveTo>
                  <a:pt x="381" y="0"/>
                </a:moveTo>
                <a:lnTo>
                  <a:pt x="3672" y="1079"/>
                </a:lnTo>
                <a:lnTo>
                  <a:pt x="3583" y="1323"/>
                </a:lnTo>
                <a:lnTo>
                  <a:pt x="3480" y="1563"/>
                </a:lnTo>
                <a:lnTo>
                  <a:pt x="3366" y="1795"/>
                </a:lnTo>
                <a:lnTo>
                  <a:pt x="3237" y="2018"/>
                </a:lnTo>
                <a:lnTo>
                  <a:pt x="3096" y="2233"/>
                </a:lnTo>
                <a:lnTo>
                  <a:pt x="2944" y="2439"/>
                </a:lnTo>
                <a:lnTo>
                  <a:pt x="2781" y="2639"/>
                </a:lnTo>
                <a:lnTo>
                  <a:pt x="2606" y="2826"/>
                </a:lnTo>
                <a:lnTo>
                  <a:pt x="2423" y="3003"/>
                </a:lnTo>
                <a:lnTo>
                  <a:pt x="2228" y="3172"/>
                </a:lnTo>
                <a:lnTo>
                  <a:pt x="2025" y="3326"/>
                </a:lnTo>
                <a:lnTo>
                  <a:pt x="0" y="518"/>
                </a:lnTo>
                <a:lnTo>
                  <a:pt x="86" y="453"/>
                </a:lnTo>
                <a:lnTo>
                  <a:pt x="163" y="375"/>
                </a:lnTo>
                <a:lnTo>
                  <a:pt x="232" y="292"/>
                </a:lnTo>
                <a:lnTo>
                  <a:pt x="292" y="201"/>
                </a:lnTo>
                <a:lnTo>
                  <a:pt x="341" y="103"/>
                </a:lnTo>
                <a:lnTo>
                  <a:pt x="381" y="0"/>
                </a:lnTo>
                <a:close/>
              </a:path>
            </a:pathLst>
          </a:custGeom>
          <a:gradFill>
            <a:gsLst>
              <a:gs pos="0">
                <a:schemeClr val="accent2">
                  <a:lumMod val="75000"/>
                </a:schemeClr>
              </a:gs>
              <a:gs pos="100000">
                <a:schemeClr val="accent2">
                  <a:lumMod val="96000"/>
                </a:schemeClr>
              </a:gs>
            </a:gsLst>
            <a:lin ang="1890000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63" name="Freeform 62"/>
          <p:cNvSpPr>
            <a:spLocks/>
          </p:cNvSpPr>
          <p:nvPr/>
        </p:nvSpPr>
        <p:spPr bwMode="auto">
          <a:xfrm>
            <a:off x="3909291" y="2739382"/>
            <a:ext cx="2214922" cy="1614983"/>
          </a:xfrm>
          <a:custGeom>
            <a:avLst/>
            <a:gdLst>
              <a:gd name="T0" fmla="*/ 3457 w 3686"/>
              <a:gd name="T1" fmla="*/ 0 h 2925"/>
              <a:gd name="T2" fmla="*/ 3526 w 3686"/>
              <a:gd name="T3" fmla="*/ 232 h 2925"/>
              <a:gd name="T4" fmla="*/ 3583 w 3686"/>
              <a:gd name="T5" fmla="*/ 466 h 2925"/>
              <a:gd name="T6" fmla="*/ 3626 w 3686"/>
              <a:gd name="T7" fmla="*/ 707 h 2925"/>
              <a:gd name="T8" fmla="*/ 3657 w 3686"/>
              <a:gd name="T9" fmla="*/ 950 h 2925"/>
              <a:gd name="T10" fmla="*/ 3678 w 3686"/>
              <a:gd name="T11" fmla="*/ 1199 h 2925"/>
              <a:gd name="T12" fmla="*/ 3686 w 3686"/>
              <a:gd name="T13" fmla="*/ 1451 h 2925"/>
              <a:gd name="T14" fmla="*/ 3678 w 3686"/>
              <a:gd name="T15" fmla="*/ 1706 h 2925"/>
              <a:gd name="T16" fmla="*/ 3657 w 3686"/>
              <a:gd name="T17" fmla="*/ 1958 h 2925"/>
              <a:gd name="T18" fmla="*/ 3623 w 3686"/>
              <a:gd name="T19" fmla="*/ 2207 h 2925"/>
              <a:gd name="T20" fmla="*/ 3577 w 3686"/>
              <a:gd name="T21" fmla="*/ 2450 h 2925"/>
              <a:gd name="T22" fmla="*/ 3520 w 3686"/>
              <a:gd name="T23" fmla="*/ 2690 h 2925"/>
              <a:gd name="T24" fmla="*/ 3451 w 3686"/>
              <a:gd name="T25" fmla="*/ 2925 h 2925"/>
              <a:gd name="T26" fmla="*/ 0 w 3686"/>
              <a:gd name="T27" fmla="*/ 1792 h 2925"/>
              <a:gd name="T28" fmla="*/ 28 w 3686"/>
              <a:gd name="T29" fmla="*/ 1683 h 2925"/>
              <a:gd name="T30" fmla="*/ 46 w 3686"/>
              <a:gd name="T31" fmla="*/ 1568 h 2925"/>
              <a:gd name="T32" fmla="*/ 54 w 3686"/>
              <a:gd name="T33" fmla="*/ 1451 h 2925"/>
              <a:gd name="T34" fmla="*/ 46 w 3686"/>
              <a:gd name="T35" fmla="*/ 1337 h 2925"/>
              <a:gd name="T36" fmla="*/ 28 w 3686"/>
              <a:gd name="T37" fmla="*/ 1222 h 2925"/>
              <a:gd name="T38" fmla="*/ 0 w 3686"/>
              <a:gd name="T39" fmla="*/ 1116 h 2925"/>
              <a:gd name="T40" fmla="*/ 3457 w 3686"/>
              <a:gd name="T41" fmla="*/ 0 h 2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86" h="2925">
                <a:moveTo>
                  <a:pt x="3457" y="0"/>
                </a:moveTo>
                <a:lnTo>
                  <a:pt x="3526" y="232"/>
                </a:lnTo>
                <a:lnTo>
                  <a:pt x="3583" y="466"/>
                </a:lnTo>
                <a:lnTo>
                  <a:pt x="3626" y="707"/>
                </a:lnTo>
                <a:lnTo>
                  <a:pt x="3657" y="950"/>
                </a:lnTo>
                <a:lnTo>
                  <a:pt x="3678" y="1199"/>
                </a:lnTo>
                <a:lnTo>
                  <a:pt x="3686" y="1451"/>
                </a:lnTo>
                <a:lnTo>
                  <a:pt x="3678" y="1706"/>
                </a:lnTo>
                <a:lnTo>
                  <a:pt x="3657" y="1958"/>
                </a:lnTo>
                <a:lnTo>
                  <a:pt x="3623" y="2207"/>
                </a:lnTo>
                <a:lnTo>
                  <a:pt x="3577" y="2450"/>
                </a:lnTo>
                <a:lnTo>
                  <a:pt x="3520" y="2690"/>
                </a:lnTo>
                <a:lnTo>
                  <a:pt x="3451" y="2925"/>
                </a:lnTo>
                <a:lnTo>
                  <a:pt x="0" y="1792"/>
                </a:lnTo>
                <a:lnTo>
                  <a:pt x="28" y="1683"/>
                </a:lnTo>
                <a:lnTo>
                  <a:pt x="46" y="1568"/>
                </a:lnTo>
                <a:lnTo>
                  <a:pt x="54" y="1451"/>
                </a:lnTo>
                <a:lnTo>
                  <a:pt x="46" y="1337"/>
                </a:lnTo>
                <a:lnTo>
                  <a:pt x="28" y="1222"/>
                </a:lnTo>
                <a:lnTo>
                  <a:pt x="0" y="1116"/>
                </a:lnTo>
                <a:lnTo>
                  <a:pt x="3457" y="0"/>
                </a:lnTo>
                <a:close/>
              </a:path>
            </a:pathLst>
          </a:custGeom>
          <a:gradFill flip="none" rotWithShape="1">
            <a:gsLst>
              <a:gs pos="0">
                <a:schemeClr val="accent2"/>
              </a:gs>
              <a:gs pos="100000">
                <a:schemeClr val="accent2">
                  <a:lumMod val="60000"/>
                  <a:lumOff val="40000"/>
                </a:schemeClr>
              </a:gs>
            </a:gsLst>
            <a:lin ang="18900000" scaled="1"/>
            <a:tileRect/>
          </a:gradFill>
          <a:ln w="0">
            <a:noFill/>
            <a:prstDash val="solid"/>
            <a:round/>
            <a:headEnd/>
            <a:tailEnd/>
          </a:ln>
          <a:effectLst>
            <a:outerShdw blurRad="228600" sx="102000" sy="102000" algn="ctr" rotWithShape="0">
              <a:prstClr val="black">
                <a:alpha val="17000"/>
              </a:prstClr>
            </a:outerShdw>
          </a:effectLst>
        </p:spPr>
        <p:txBody>
          <a:bodyPr vert="horz" wrap="square" lIns="91440" tIns="45720" rIns="91440" bIns="45720" numCol="1" anchor="t" anchorCtr="0" compatLnSpc="1">
            <a:prstTxWarp prst="textNoShape">
              <a:avLst/>
            </a:prstTxWarp>
          </a:bodyPr>
          <a:lstStyle/>
          <a:p>
            <a:endParaRPr lang="en-IN" dirty="0"/>
          </a:p>
        </p:txBody>
      </p:sp>
      <p:sp>
        <p:nvSpPr>
          <p:cNvPr id="64" name="Freeform 63"/>
          <p:cNvSpPr>
            <a:spLocks/>
          </p:cNvSpPr>
          <p:nvPr/>
        </p:nvSpPr>
        <p:spPr bwMode="auto">
          <a:xfrm>
            <a:off x="3335075" y="4043517"/>
            <a:ext cx="1524434" cy="2058656"/>
          </a:xfrm>
          <a:custGeom>
            <a:avLst/>
            <a:gdLst>
              <a:gd name="T0" fmla="*/ 639 w 2761"/>
              <a:gd name="T1" fmla="*/ 0 h 3836"/>
              <a:gd name="T2" fmla="*/ 2761 w 2761"/>
              <a:gd name="T3" fmla="*/ 2946 h 3836"/>
              <a:gd name="T4" fmla="*/ 2546 w 2761"/>
              <a:gd name="T5" fmla="*/ 3092 h 3836"/>
              <a:gd name="T6" fmla="*/ 2320 w 2761"/>
              <a:gd name="T7" fmla="*/ 3226 h 3836"/>
              <a:gd name="T8" fmla="*/ 2088 w 2761"/>
              <a:gd name="T9" fmla="*/ 3349 h 3836"/>
              <a:gd name="T10" fmla="*/ 1847 w 2761"/>
              <a:gd name="T11" fmla="*/ 3461 h 3836"/>
              <a:gd name="T12" fmla="*/ 1601 w 2761"/>
              <a:gd name="T13" fmla="*/ 3558 h 3836"/>
              <a:gd name="T14" fmla="*/ 1349 w 2761"/>
              <a:gd name="T15" fmla="*/ 3641 h 3836"/>
              <a:gd name="T16" fmla="*/ 1088 w 2761"/>
              <a:gd name="T17" fmla="*/ 3710 h 3836"/>
              <a:gd name="T18" fmla="*/ 822 w 2761"/>
              <a:gd name="T19" fmla="*/ 3764 h 3836"/>
              <a:gd name="T20" fmla="*/ 553 w 2761"/>
              <a:gd name="T21" fmla="*/ 3805 h 3836"/>
              <a:gd name="T22" fmla="*/ 278 w 2761"/>
              <a:gd name="T23" fmla="*/ 3827 h 3836"/>
              <a:gd name="T24" fmla="*/ 0 w 2761"/>
              <a:gd name="T25" fmla="*/ 3836 h 3836"/>
              <a:gd name="T26" fmla="*/ 0 w 2761"/>
              <a:gd name="T27" fmla="*/ 206 h 3836"/>
              <a:gd name="T28" fmla="*/ 140 w 2761"/>
              <a:gd name="T29" fmla="*/ 198 h 3836"/>
              <a:gd name="T30" fmla="*/ 275 w 2761"/>
              <a:gd name="T31" fmla="*/ 172 h 3836"/>
              <a:gd name="T32" fmla="*/ 404 w 2761"/>
              <a:gd name="T33" fmla="*/ 129 h 3836"/>
              <a:gd name="T34" fmla="*/ 524 w 2761"/>
              <a:gd name="T35" fmla="*/ 72 h 3836"/>
              <a:gd name="T36" fmla="*/ 639 w 2761"/>
              <a:gd name="T37" fmla="*/ 0 h 3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61" h="3836">
                <a:moveTo>
                  <a:pt x="639" y="0"/>
                </a:moveTo>
                <a:lnTo>
                  <a:pt x="2761" y="2946"/>
                </a:lnTo>
                <a:lnTo>
                  <a:pt x="2546" y="3092"/>
                </a:lnTo>
                <a:lnTo>
                  <a:pt x="2320" y="3226"/>
                </a:lnTo>
                <a:lnTo>
                  <a:pt x="2088" y="3349"/>
                </a:lnTo>
                <a:lnTo>
                  <a:pt x="1847" y="3461"/>
                </a:lnTo>
                <a:lnTo>
                  <a:pt x="1601" y="3558"/>
                </a:lnTo>
                <a:lnTo>
                  <a:pt x="1349" y="3641"/>
                </a:lnTo>
                <a:lnTo>
                  <a:pt x="1088" y="3710"/>
                </a:lnTo>
                <a:lnTo>
                  <a:pt x="822" y="3764"/>
                </a:lnTo>
                <a:lnTo>
                  <a:pt x="553" y="3805"/>
                </a:lnTo>
                <a:lnTo>
                  <a:pt x="278" y="3827"/>
                </a:lnTo>
                <a:lnTo>
                  <a:pt x="0" y="3836"/>
                </a:lnTo>
                <a:lnTo>
                  <a:pt x="0" y="206"/>
                </a:lnTo>
                <a:lnTo>
                  <a:pt x="140" y="198"/>
                </a:lnTo>
                <a:lnTo>
                  <a:pt x="275" y="172"/>
                </a:lnTo>
                <a:lnTo>
                  <a:pt x="404" y="129"/>
                </a:lnTo>
                <a:lnTo>
                  <a:pt x="524" y="72"/>
                </a:lnTo>
                <a:lnTo>
                  <a:pt x="639" y="0"/>
                </a:lnTo>
                <a:close/>
              </a:path>
            </a:pathLst>
          </a:custGeom>
          <a:gradFill flip="none" rotWithShape="1">
            <a:gsLst>
              <a:gs pos="0">
                <a:schemeClr val="accent3">
                  <a:lumMod val="60000"/>
                  <a:lumOff val="40000"/>
                </a:schemeClr>
              </a:gs>
              <a:gs pos="100000">
                <a:schemeClr val="accent3">
                  <a:lumMod val="95000"/>
                  <a:lumOff val="5000"/>
                </a:schemeClr>
              </a:gs>
            </a:gsLst>
            <a:lin ang="13500000" scaled="1"/>
            <a:tileRect/>
          </a:gradFill>
          <a:ln w="0">
            <a:noFill/>
            <a:prstDash val="solid"/>
            <a:round/>
            <a:headEnd/>
            <a:tailEnd/>
          </a:ln>
          <a:effectLst>
            <a:outerShdw blurRad="228600" sx="102000" sy="102000" algn="ctr" rotWithShape="0">
              <a:prstClr val="black">
                <a:alpha val="17000"/>
              </a:prstClr>
            </a:outerShdw>
          </a:effectLst>
        </p:spPr>
        <p:txBody>
          <a:bodyPr vert="horz" wrap="square" lIns="91440" tIns="45720" rIns="91440" bIns="45720" numCol="1" anchor="t" anchorCtr="0" compatLnSpc="1">
            <a:prstTxWarp prst="textNoShape">
              <a:avLst/>
            </a:prstTxWarp>
          </a:bodyPr>
          <a:lstStyle/>
          <a:p>
            <a:endParaRPr lang="en-IN" dirty="0"/>
          </a:p>
        </p:txBody>
      </p:sp>
      <p:sp>
        <p:nvSpPr>
          <p:cNvPr id="65" name="Freeform 64"/>
          <p:cNvSpPr>
            <a:spLocks/>
          </p:cNvSpPr>
          <p:nvPr/>
        </p:nvSpPr>
        <p:spPr bwMode="auto">
          <a:xfrm>
            <a:off x="850485" y="3765244"/>
            <a:ext cx="2128465" cy="1923073"/>
          </a:xfrm>
          <a:custGeom>
            <a:avLst/>
            <a:gdLst>
              <a:gd name="T0" fmla="*/ 3457 w 3855"/>
              <a:gd name="T1" fmla="*/ 0 h 3483"/>
              <a:gd name="T2" fmla="*/ 3497 w 3855"/>
              <a:gd name="T3" fmla="*/ 109 h 3483"/>
              <a:gd name="T4" fmla="*/ 3552 w 3855"/>
              <a:gd name="T5" fmla="*/ 212 h 3483"/>
              <a:gd name="T6" fmla="*/ 3612 w 3855"/>
              <a:gd name="T7" fmla="*/ 309 h 3483"/>
              <a:gd name="T8" fmla="*/ 3686 w 3855"/>
              <a:gd name="T9" fmla="*/ 398 h 3483"/>
              <a:gd name="T10" fmla="*/ 3767 w 3855"/>
              <a:gd name="T11" fmla="*/ 478 h 3483"/>
              <a:gd name="T12" fmla="*/ 3855 w 3855"/>
              <a:gd name="T13" fmla="*/ 550 h 3483"/>
              <a:gd name="T14" fmla="*/ 1716 w 3855"/>
              <a:gd name="T15" fmla="*/ 3483 h 3483"/>
              <a:gd name="T16" fmla="*/ 1504 w 3855"/>
              <a:gd name="T17" fmla="*/ 3317 h 3483"/>
              <a:gd name="T18" fmla="*/ 1300 w 3855"/>
              <a:gd name="T19" fmla="*/ 3143 h 3483"/>
              <a:gd name="T20" fmla="*/ 1109 w 3855"/>
              <a:gd name="T21" fmla="*/ 2954 h 3483"/>
              <a:gd name="T22" fmla="*/ 925 w 3855"/>
              <a:gd name="T23" fmla="*/ 2756 h 3483"/>
              <a:gd name="T24" fmla="*/ 756 w 3855"/>
              <a:gd name="T25" fmla="*/ 2550 h 3483"/>
              <a:gd name="T26" fmla="*/ 599 w 3855"/>
              <a:gd name="T27" fmla="*/ 2330 h 3483"/>
              <a:gd name="T28" fmla="*/ 453 w 3855"/>
              <a:gd name="T29" fmla="*/ 2104 h 3483"/>
              <a:gd name="T30" fmla="*/ 318 w 3855"/>
              <a:gd name="T31" fmla="*/ 1869 h 3483"/>
              <a:gd name="T32" fmla="*/ 198 w 3855"/>
              <a:gd name="T33" fmla="*/ 1626 h 3483"/>
              <a:gd name="T34" fmla="*/ 92 w 3855"/>
              <a:gd name="T35" fmla="*/ 1374 h 3483"/>
              <a:gd name="T36" fmla="*/ 0 w 3855"/>
              <a:gd name="T37" fmla="*/ 1116 h 3483"/>
              <a:gd name="T38" fmla="*/ 3457 w 3855"/>
              <a:gd name="T39" fmla="*/ 0 h 3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55" h="3483">
                <a:moveTo>
                  <a:pt x="3457" y="0"/>
                </a:moveTo>
                <a:lnTo>
                  <a:pt x="3497" y="109"/>
                </a:lnTo>
                <a:lnTo>
                  <a:pt x="3552" y="212"/>
                </a:lnTo>
                <a:lnTo>
                  <a:pt x="3612" y="309"/>
                </a:lnTo>
                <a:lnTo>
                  <a:pt x="3686" y="398"/>
                </a:lnTo>
                <a:lnTo>
                  <a:pt x="3767" y="478"/>
                </a:lnTo>
                <a:lnTo>
                  <a:pt x="3855" y="550"/>
                </a:lnTo>
                <a:lnTo>
                  <a:pt x="1716" y="3483"/>
                </a:lnTo>
                <a:lnTo>
                  <a:pt x="1504" y="3317"/>
                </a:lnTo>
                <a:lnTo>
                  <a:pt x="1300" y="3143"/>
                </a:lnTo>
                <a:lnTo>
                  <a:pt x="1109" y="2954"/>
                </a:lnTo>
                <a:lnTo>
                  <a:pt x="925" y="2756"/>
                </a:lnTo>
                <a:lnTo>
                  <a:pt x="756" y="2550"/>
                </a:lnTo>
                <a:lnTo>
                  <a:pt x="599" y="2330"/>
                </a:lnTo>
                <a:lnTo>
                  <a:pt x="453" y="2104"/>
                </a:lnTo>
                <a:lnTo>
                  <a:pt x="318" y="1869"/>
                </a:lnTo>
                <a:lnTo>
                  <a:pt x="198" y="1626"/>
                </a:lnTo>
                <a:lnTo>
                  <a:pt x="92" y="1374"/>
                </a:lnTo>
                <a:lnTo>
                  <a:pt x="0" y="1116"/>
                </a:lnTo>
                <a:lnTo>
                  <a:pt x="3457" y="0"/>
                </a:lnTo>
                <a:close/>
              </a:path>
            </a:pathLst>
          </a:custGeom>
          <a:gradFill flip="none" rotWithShape="1">
            <a:gsLst>
              <a:gs pos="0">
                <a:schemeClr val="accent6">
                  <a:lumMod val="90000"/>
                  <a:lumOff val="10000"/>
                </a:schemeClr>
              </a:gs>
              <a:gs pos="100000">
                <a:schemeClr val="accent6">
                  <a:lumMod val="81000"/>
                </a:schemeClr>
              </a:gs>
            </a:gsLst>
            <a:lin ang="13500000" scaled="1"/>
            <a:tileRect/>
          </a:gradFill>
          <a:ln w="0">
            <a:noFill/>
            <a:prstDash val="solid"/>
            <a:round/>
            <a:headEnd/>
            <a:tailEnd/>
          </a:ln>
          <a:effectLst>
            <a:outerShdw blurRad="228600" sx="102000" sy="102000" algn="ctr" rotWithShape="0">
              <a:prstClr val="black">
                <a:alpha val="17000"/>
              </a:prstClr>
            </a:outerShdw>
          </a:effectLst>
        </p:spPr>
        <p:txBody>
          <a:bodyPr vert="horz" wrap="square" lIns="91440" tIns="45720" rIns="91440" bIns="45720" numCol="1" anchor="t" anchorCtr="0" compatLnSpc="1">
            <a:prstTxWarp prst="textNoShape">
              <a:avLst/>
            </a:prstTxWarp>
          </a:bodyPr>
          <a:lstStyle/>
          <a:p>
            <a:endParaRPr lang="en-IN" dirty="0"/>
          </a:p>
        </p:txBody>
      </p:sp>
      <p:sp>
        <p:nvSpPr>
          <p:cNvPr id="66" name="Freeform 65"/>
          <p:cNvSpPr>
            <a:spLocks/>
          </p:cNvSpPr>
          <p:nvPr/>
        </p:nvSpPr>
        <p:spPr bwMode="auto">
          <a:xfrm>
            <a:off x="1863784" y="4031635"/>
            <a:ext cx="1482748" cy="2048430"/>
          </a:xfrm>
          <a:custGeom>
            <a:avLst/>
            <a:gdLst>
              <a:gd name="T0" fmla="*/ 2037 w 2650"/>
              <a:gd name="T1" fmla="*/ 0 h 3661"/>
              <a:gd name="T2" fmla="*/ 2146 w 2650"/>
              <a:gd name="T3" fmla="*/ 71 h 3661"/>
              <a:gd name="T4" fmla="*/ 2260 w 2650"/>
              <a:gd name="T5" fmla="*/ 126 h 3661"/>
              <a:gd name="T6" fmla="*/ 2386 w 2650"/>
              <a:gd name="T7" fmla="*/ 166 h 3661"/>
              <a:gd name="T8" fmla="*/ 2515 w 2650"/>
              <a:gd name="T9" fmla="*/ 191 h 3661"/>
              <a:gd name="T10" fmla="*/ 2650 w 2650"/>
              <a:gd name="T11" fmla="*/ 200 h 3661"/>
              <a:gd name="T12" fmla="*/ 2650 w 2650"/>
              <a:gd name="T13" fmla="*/ 3661 h 3661"/>
              <a:gd name="T14" fmla="*/ 2383 w 2650"/>
              <a:gd name="T15" fmla="*/ 3652 h 3661"/>
              <a:gd name="T16" fmla="*/ 2117 w 2650"/>
              <a:gd name="T17" fmla="*/ 3629 h 3661"/>
              <a:gd name="T18" fmla="*/ 1859 w 2650"/>
              <a:gd name="T19" fmla="*/ 3589 h 3661"/>
              <a:gd name="T20" fmla="*/ 1604 w 2650"/>
              <a:gd name="T21" fmla="*/ 3538 h 3661"/>
              <a:gd name="T22" fmla="*/ 1355 w 2650"/>
              <a:gd name="T23" fmla="*/ 3472 h 3661"/>
              <a:gd name="T24" fmla="*/ 1112 w 2650"/>
              <a:gd name="T25" fmla="*/ 3389 h 3661"/>
              <a:gd name="T26" fmla="*/ 874 w 2650"/>
              <a:gd name="T27" fmla="*/ 3297 h 3661"/>
              <a:gd name="T28" fmla="*/ 645 w 2650"/>
              <a:gd name="T29" fmla="*/ 3188 h 3661"/>
              <a:gd name="T30" fmla="*/ 421 w 2650"/>
              <a:gd name="T31" fmla="*/ 3071 h 3661"/>
              <a:gd name="T32" fmla="*/ 206 w 2650"/>
              <a:gd name="T33" fmla="*/ 2939 h 3661"/>
              <a:gd name="T34" fmla="*/ 0 w 2650"/>
              <a:gd name="T35" fmla="*/ 2796 h 3661"/>
              <a:gd name="T36" fmla="*/ 2037 w 2650"/>
              <a:gd name="T37" fmla="*/ 0 h 3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50" h="3661">
                <a:moveTo>
                  <a:pt x="2037" y="0"/>
                </a:moveTo>
                <a:lnTo>
                  <a:pt x="2146" y="71"/>
                </a:lnTo>
                <a:lnTo>
                  <a:pt x="2260" y="126"/>
                </a:lnTo>
                <a:lnTo>
                  <a:pt x="2386" y="166"/>
                </a:lnTo>
                <a:lnTo>
                  <a:pt x="2515" y="191"/>
                </a:lnTo>
                <a:lnTo>
                  <a:pt x="2650" y="200"/>
                </a:lnTo>
                <a:lnTo>
                  <a:pt x="2650" y="3661"/>
                </a:lnTo>
                <a:lnTo>
                  <a:pt x="2383" y="3652"/>
                </a:lnTo>
                <a:lnTo>
                  <a:pt x="2117" y="3629"/>
                </a:lnTo>
                <a:lnTo>
                  <a:pt x="1859" y="3589"/>
                </a:lnTo>
                <a:lnTo>
                  <a:pt x="1604" y="3538"/>
                </a:lnTo>
                <a:lnTo>
                  <a:pt x="1355" y="3472"/>
                </a:lnTo>
                <a:lnTo>
                  <a:pt x="1112" y="3389"/>
                </a:lnTo>
                <a:lnTo>
                  <a:pt x="874" y="3297"/>
                </a:lnTo>
                <a:lnTo>
                  <a:pt x="645" y="3188"/>
                </a:lnTo>
                <a:lnTo>
                  <a:pt x="421" y="3071"/>
                </a:lnTo>
                <a:lnTo>
                  <a:pt x="206" y="2939"/>
                </a:lnTo>
                <a:lnTo>
                  <a:pt x="0" y="2796"/>
                </a:lnTo>
                <a:lnTo>
                  <a:pt x="2037" y="0"/>
                </a:lnTo>
                <a:close/>
              </a:path>
            </a:pathLst>
          </a:custGeom>
          <a:gradFill>
            <a:gsLst>
              <a:gs pos="0">
                <a:schemeClr val="accent3">
                  <a:lumMod val="98000"/>
                </a:schemeClr>
              </a:gs>
              <a:gs pos="100000">
                <a:schemeClr val="accent3">
                  <a:lumMod val="85000"/>
                </a:schemeClr>
              </a:gs>
            </a:gsLst>
            <a:lin ang="12600000" scaled="0"/>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67" name="TextBox 66"/>
          <p:cNvSpPr txBox="1"/>
          <p:nvPr/>
        </p:nvSpPr>
        <p:spPr>
          <a:xfrm>
            <a:off x="2751902" y="3260020"/>
            <a:ext cx="1146468" cy="646331"/>
          </a:xfrm>
          <a:prstGeom prst="rect">
            <a:avLst/>
          </a:prstGeom>
          <a:noFill/>
        </p:spPr>
        <p:txBody>
          <a:bodyPr wrap="none" rtlCol="0">
            <a:spAutoFit/>
          </a:bodyPr>
          <a:lstStyle/>
          <a:p>
            <a:pPr algn="ctr"/>
            <a:r>
              <a:rPr lang="en-IN" sz="1800" b="1" dirty="0">
                <a:solidFill>
                  <a:schemeClr val="bg1"/>
                </a:solidFill>
                <a:latin typeface="Arial" pitchFamily="34" charset="0"/>
                <a:cs typeface="Arial" pitchFamily="34" charset="0"/>
              </a:rPr>
              <a:t>SAMPLE</a:t>
            </a:r>
          </a:p>
          <a:p>
            <a:pPr algn="ctr"/>
            <a:r>
              <a:rPr lang="en-IN" sz="1800" b="1" dirty="0">
                <a:solidFill>
                  <a:schemeClr val="bg1"/>
                </a:solidFill>
                <a:latin typeface="Arial" pitchFamily="34" charset="0"/>
                <a:cs typeface="Arial" pitchFamily="34" charset="0"/>
              </a:rPr>
              <a:t>TEXT</a:t>
            </a:r>
          </a:p>
        </p:txBody>
      </p:sp>
      <p:sp>
        <p:nvSpPr>
          <p:cNvPr id="68" name="TextBox 67"/>
          <p:cNvSpPr txBox="1"/>
          <p:nvPr/>
        </p:nvSpPr>
        <p:spPr>
          <a:xfrm rot="20676654">
            <a:off x="2760033" y="2363639"/>
            <a:ext cx="441146"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10</a:t>
            </a:r>
          </a:p>
        </p:txBody>
      </p:sp>
      <p:sp>
        <p:nvSpPr>
          <p:cNvPr id="69" name="TextBox 68"/>
          <p:cNvSpPr txBox="1"/>
          <p:nvPr/>
        </p:nvSpPr>
        <p:spPr>
          <a:xfrm rot="1076742">
            <a:off x="3437036" y="2353045"/>
            <a:ext cx="441146"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01</a:t>
            </a:r>
          </a:p>
        </p:txBody>
      </p:sp>
      <p:sp>
        <p:nvSpPr>
          <p:cNvPr id="70" name="TextBox 69"/>
          <p:cNvSpPr txBox="1"/>
          <p:nvPr/>
        </p:nvSpPr>
        <p:spPr>
          <a:xfrm rot="3088247">
            <a:off x="4004210" y="2736646"/>
            <a:ext cx="441146"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02</a:t>
            </a:r>
          </a:p>
        </p:txBody>
      </p:sp>
      <p:sp>
        <p:nvSpPr>
          <p:cNvPr id="71" name="TextBox 70"/>
          <p:cNvSpPr txBox="1"/>
          <p:nvPr/>
        </p:nvSpPr>
        <p:spPr>
          <a:xfrm rot="5550797">
            <a:off x="4239021" y="3406202"/>
            <a:ext cx="441146"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03</a:t>
            </a:r>
          </a:p>
        </p:txBody>
      </p:sp>
      <p:sp>
        <p:nvSpPr>
          <p:cNvPr id="72" name="TextBox 71"/>
          <p:cNvSpPr txBox="1"/>
          <p:nvPr/>
        </p:nvSpPr>
        <p:spPr>
          <a:xfrm rot="18095537">
            <a:off x="3998738" y="4028783"/>
            <a:ext cx="441146"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04</a:t>
            </a:r>
          </a:p>
        </p:txBody>
      </p:sp>
      <p:sp>
        <p:nvSpPr>
          <p:cNvPr id="73" name="TextBox 72"/>
          <p:cNvSpPr txBox="1"/>
          <p:nvPr/>
        </p:nvSpPr>
        <p:spPr>
          <a:xfrm rot="20621220">
            <a:off x="3466629" y="4442271"/>
            <a:ext cx="441146"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05</a:t>
            </a:r>
          </a:p>
        </p:txBody>
      </p:sp>
      <p:sp>
        <p:nvSpPr>
          <p:cNvPr id="74" name="TextBox 73"/>
          <p:cNvSpPr txBox="1"/>
          <p:nvPr/>
        </p:nvSpPr>
        <p:spPr>
          <a:xfrm rot="814612">
            <a:off x="2784704" y="4426773"/>
            <a:ext cx="441146"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06</a:t>
            </a:r>
          </a:p>
        </p:txBody>
      </p:sp>
      <p:sp>
        <p:nvSpPr>
          <p:cNvPr id="75" name="TextBox 74"/>
          <p:cNvSpPr txBox="1"/>
          <p:nvPr/>
        </p:nvSpPr>
        <p:spPr>
          <a:xfrm rot="3177138">
            <a:off x="2216434" y="4049648"/>
            <a:ext cx="441146"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07</a:t>
            </a:r>
          </a:p>
        </p:txBody>
      </p:sp>
      <p:sp>
        <p:nvSpPr>
          <p:cNvPr id="76" name="TextBox 75"/>
          <p:cNvSpPr txBox="1"/>
          <p:nvPr/>
        </p:nvSpPr>
        <p:spPr>
          <a:xfrm>
            <a:off x="3386853" y="1244435"/>
            <a:ext cx="1086011" cy="923330"/>
          </a:xfrm>
          <a:prstGeom prst="rect">
            <a:avLst/>
          </a:prstGeom>
          <a:noFill/>
        </p:spPr>
        <p:txBody>
          <a:bodyPr wrap="square" rtlCol="0" anchor="t">
            <a:spAutoFit/>
          </a:bodyPr>
          <a:lstStyle/>
          <a:p>
            <a:pPr algn="ctr">
              <a:lnSpc>
                <a:spcPct val="90000"/>
              </a:lnSpc>
            </a:pPr>
            <a:r>
              <a:rPr lang="en-US" sz="1200" kern="0" dirty="0">
                <a:solidFill>
                  <a:schemeClr val="bg1"/>
                </a:solidFill>
                <a:latin typeface="Arial" pitchFamily="34" charset="0"/>
                <a:cs typeface="Arial" pitchFamily="34" charset="0"/>
              </a:rPr>
              <a:t>This is a sample text. Insert your desired text here. </a:t>
            </a:r>
          </a:p>
        </p:txBody>
      </p:sp>
      <p:sp>
        <p:nvSpPr>
          <p:cNvPr id="77" name="TextBox 76"/>
          <p:cNvSpPr txBox="1"/>
          <p:nvPr/>
        </p:nvSpPr>
        <p:spPr>
          <a:xfrm>
            <a:off x="4327568" y="2055278"/>
            <a:ext cx="1400220" cy="1015663"/>
          </a:xfrm>
          <a:prstGeom prst="rect">
            <a:avLst/>
          </a:prstGeom>
          <a:noFill/>
        </p:spPr>
        <p:txBody>
          <a:bodyPr wrap="square" rtlCol="0" anchor="t">
            <a:spAutoFit/>
          </a:bodyPr>
          <a:lstStyle/>
          <a:p>
            <a:r>
              <a:rPr lang="en-US" sz="1200" dirty="0">
                <a:solidFill>
                  <a:schemeClr val="bg1"/>
                </a:solidFill>
                <a:latin typeface="Arial" panose="020B0604020202020204" pitchFamily="34" charset="0"/>
                <a:cs typeface="Arial" panose="020B0604020202020204" pitchFamily="34" charset="0"/>
              </a:rPr>
              <a:t>Hover the mouse on warning sign and copy the name of the service</a:t>
            </a:r>
          </a:p>
        </p:txBody>
      </p:sp>
      <p:sp>
        <p:nvSpPr>
          <p:cNvPr id="78" name="TextBox 77"/>
          <p:cNvSpPr txBox="1"/>
          <p:nvPr/>
        </p:nvSpPr>
        <p:spPr>
          <a:xfrm>
            <a:off x="4745011" y="3045786"/>
            <a:ext cx="1418958" cy="1015663"/>
          </a:xfrm>
          <a:prstGeom prst="rect">
            <a:avLst/>
          </a:prstGeom>
          <a:noFill/>
        </p:spPr>
        <p:txBody>
          <a:bodyPr wrap="square" rtlCol="0" anchor="t">
            <a:spAutoFit/>
          </a:bodyPr>
          <a:lstStyle/>
          <a:p>
            <a:r>
              <a:rPr lang="en-US" sz="1200" dirty="0">
                <a:solidFill>
                  <a:schemeClr val="bg1"/>
                </a:solidFill>
                <a:latin typeface="Arial" panose="020B0604020202020204" pitchFamily="34" charset="0"/>
                <a:cs typeface="Arial" panose="020B0604020202020204" pitchFamily="34" charset="0"/>
              </a:rPr>
              <a:t>Go to SAP system using Ctrl + 6 and tcode : /n/IWFND/MAINT_SERVICE</a:t>
            </a:r>
          </a:p>
        </p:txBody>
      </p:sp>
      <p:sp>
        <p:nvSpPr>
          <p:cNvPr id="79" name="TextBox 78"/>
          <p:cNvSpPr txBox="1"/>
          <p:nvPr/>
        </p:nvSpPr>
        <p:spPr>
          <a:xfrm>
            <a:off x="4301252" y="4302090"/>
            <a:ext cx="1086011" cy="461665"/>
          </a:xfrm>
          <a:prstGeom prst="rect">
            <a:avLst/>
          </a:prstGeom>
          <a:noFill/>
        </p:spPr>
        <p:txBody>
          <a:bodyPr wrap="square" rtlCol="0" anchor="t">
            <a:spAutoFit/>
          </a:bodyPr>
          <a:lstStyle/>
          <a:p>
            <a:r>
              <a:rPr lang="en-US" sz="1200" dirty="0">
                <a:solidFill>
                  <a:schemeClr val="bg1"/>
                </a:solidFill>
                <a:latin typeface="Arial" panose="020B0604020202020204" pitchFamily="34" charset="0"/>
                <a:cs typeface="Arial" panose="020B0604020202020204" pitchFamily="34" charset="0"/>
              </a:rPr>
              <a:t>Click on add service</a:t>
            </a:r>
          </a:p>
        </p:txBody>
      </p:sp>
      <p:sp>
        <p:nvSpPr>
          <p:cNvPr id="80" name="TextBox 79"/>
          <p:cNvSpPr txBox="1"/>
          <p:nvPr/>
        </p:nvSpPr>
        <p:spPr>
          <a:xfrm>
            <a:off x="3386851" y="5032664"/>
            <a:ext cx="1266903" cy="830997"/>
          </a:xfrm>
          <a:prstGeom prst="rect">
            <a:avLst/>
          </a:prstGeom>
          <a:noFill/>
        </p:spPr>
        <p:txBody>
          <a:bodyPr wrap="square" rtlCol="0" anchor="t">
            <a:spAutoFit/>
          </a:bodyPr>
          <a:lstStyle/>
          <a:p>
            <a:r>
              <a:rPr lang="en-US" sz="1200" dirty="0">
                <a:solidFill>
                  <a:schemeClr val="bg1"/>
                </a:solidFill>
                <a:latin typeface="Arial" panose="020B0604020202020204" pitchFamily="34" charset="0"/>
                <a:cs typeface="Arial" panose="020B0604020202020204" pitchFamily="34" charset="0"/>
              </a:rPr>
              <a:t>Enter LOCAL and Service name we copies in step 2</a:t>
            </a:r>
          </a:p>
        </p:txBody>
      </p:sp>
      <p:sp>
        <p:nvSpPr>
          <p:cNvPr id="81" name="TextBox 80"/>
          <p:cNvSpPr txBox="1"/>
          <p:nvPr/>
        </p:nvSpPr>
        <p:spPr>
          <a:xfrm>
            <a:off x="2382904" y="5061248"/>
            <a:ext cx="1086011" cy="276999"/>
          </a:xfrm>
          <a:prstGeom prst="rect">
            <a:avLst/>
          </a:prstGeom>
          <a:noFill/>
        </p:spPr>
        <p:txBody>
          <a:bodyPr wrap="square" rtlCol="0" anchor="t">
            <a:spAutoFit/>
          </a:bodyPr>
          <a:lstStyle/>
          <a:p>
            <a:r>
              <a:rPr lang="en-US" sz="1200" dirty="0">
                <a:solidFill>
                  <a:schemeClr val="bg1"/>
                </a:solidFill>
                <a:latin typeface="Arial" panose="020B0604020202020204" pitchFamily="34" charset="0"/>
                <a:cs typeface="Arial" panose="020B0604020202020204" pitchFamily="34" charset="0"/>
              </a:rPr>
              <a:t>Hit Enter</a:t>
            </a:r>
          </a:p>
        </p:txBody>
      </p:sp>
      <p:sp>
        <p:nvSpPr>
          <p:cNvPr id="82" name="TextBox 81"/>
          <p:cNvSpPr txBox="1"/>
          <p:nvPr/>
        </p:nvSpPr>
        <p:spPr>
          <a:xfrm>
            <a:off x="1231482" y="4301145"/>
            <a:ext cx="1086011" cy="590931"/>
          </a:xfrm>
          <a:prstGeom prst="rect">
            <a:avLst/>
          </a:prstGeom>
          <a:noFill/>
        </p:spPr>
        <p:txBody>
          <a:bodyPr wrap="square" rtlCol="0" anchor="t">
            <a:spAutoFit/>
          </a:bodyPr>
          <a:lstStyle/>
          <a:p>
            <a:pPr algn="ctr">
              <a:lnSpc>
                <a:spcPct val="90000"/>
              </a:lnSpc>
            </a:pPr>
            <a:r>
              <a:rPr lang="en-US" sz="1200" dirty="0">
                <a:solidFill>
                  <a:schemeClr val="bg1"/>
                </a:solidFill>
                <a:latin typeface="Arial" panose="020B0604020202020204" pitchFamily="34" charset="0"/>
                <a:cs typeface="Arial" panose="020B0604020202020204" pitchFamily="34" charset="0"/>
              </a:rPr>
              <a:t>Select and choose ADD Service</a:t>
            </a:r>
            <a:endParaRPr lang="en-US" sz="1200" kern="0" dirty="0">
              <a:solidFill>
                <a:schemeClr val="bg1"/>
              </a:solidFill>
              <a:latin typeface="Arial" pitchFamily="34" charset="0"/>
              <a:cs typeface="Arial" pitchFamily="34" charset="0"/>
            </a:endParaRPr>
          </a:p>
        </p:txBody>
      </p:sp>
      <p:sp>
        <p:nvSpPr>
          <p:cNvPr id="83" name="TextBox 82"/>
          <p:cNvSpPr txBox="1"/>
          <p:nvPr/>
        </p:nvSpPr>
        <p:spPr>
          <a:xfrm>
            <a:off x="984613" y="3245323"/>
            <a:ext cx="1086011" cy="646331"/>
          </a:xfrm>
          <a:prstGeom prst="rect">
            <a:avLst/>
          </a:prstGeom>
          <a:noFill/>
        </p:spPr>
        <p:txBody>
          <a:bodyPr wrap="square" rtlCol="0" anchor="t">
            <a:spAutoFit/>
          </a:bodyPr>
          <a:lstStyle/>
          <a:p>
            <a:r>
              <a:rPr lang="en-US" sz="1200" dirty="0">
                <a:solidFill>
                  <a:schemeClr val="bg1"/>
                </a:solidFill>
                <a:latin typeface="Arial" panose="020B0604020202020204" pitchFamily="34" charset="0"/>
                <a:cs typeface="Arial" panose="020B0604020202020204" pitchFamily="34" charset="0"/>
              </a:rPr>
              <a:t>Choose package and TR</a:t>
            </a:r>
          </a:p>
        </p:txBody>
      </p:sp>
      <p:sp>
        <p:nvSpPr>
          <p:cNvPr id="84" name="TextBox 83"/>
          <p:cNvSpPr txBox="1"/>
          <p:nvPr/>
        </p:nvSpPr>
        <p:spPr>
          <a:xfrm>
            <a:off x="1170268" y="1909886"/>
            <a:ext cx="1320260" cy="1015663"/>
          </a:xfrm>
          <a:prstGeom prst="rect">
            <a:avLst/>
          </a:prstGeom>
          <a:noFill/>
        </p:spPr>
        <p:txBody>
          <a:bodyPr wrap="square" rtlCol="0" anchor="t">
            <a:spAutoFit/>
          </a:bodyPr>
          <a:lstStyle/>
          <a:p>
            <a:r>
              <a:rPr lang="en-US" sz="1200" dirty="0">
                <a:solidFill>
                  <a:schemeClr val="bg1"/>
                </a:solidFill>
                <a:latin typeface="Arial" panose="020B0604020202020204" pitchFamily="34" charset="0"/>
                <a:cs typeface="Arial" panose="020B0604020202020204" pitchFamily="34" charset="0"/>
              </a:rPr>
              <a:t>Come back to CDS navigator view and double click on ODATA node</a:t>
            </a:r>
          </a:p>
        </p:txBody>
      </p:sp>
      <p:sp>
        <p:nvSpPr>
          <p:cNvPr id="85" name="TextBox 84"/>
          <p:cNvSpPr txBox="1"/>
          <p:nvPr/>
        </p:nvSpPr>
        <p:spPr>
          <a:xfrm>
            <a:off x="2211197" y="1362003"/>
            <a:ext cx="1086011" cy="757130"/>
          </a:xfrm>
          <a:prstGeom prst="rect">
            <a:avLst/>
          </a:prstGeom>
          <a:noFill/>
        </p:spPr>
        <p:txBody>
          <a:bodyPr wrap="square" rtlCol="0" anchor="t">
            <a:spAutoFit/>
          </a:bodyPr>
          <a:lstStyle/>
          <a:p>
            <a:pPr algn="ctr">
              <a:lnSpc>
                <a:spcPct val="90000"/>
              </a:lnSpc>
            </a:pPr>
            <a:r>
              <a:rPr lang="en-US" sz="1200" dirty="0">
                <a:solidFill>
                  <a:schemeClr val="bg1"/>
                </a:solidFill>
                <a:latin typeface="Arial" panose="020B0604020202020204" pitchFamily="34" charset="0"/>
                <a:cs typeface="Arial" panose="020B0604020202020204" pitchFamily="34" charset="0"/>
              </a:rPr>
              <a:t>Enter ABAP credentials and test the service</a:t>
            </a:r>
            <a:endParaRPr lang="en-US" sz="1200" kern="0" dirty="0">
              <a:solidFill>
                <a:schemeClr val="bg1"/>
              </a:solidFill>
              <a:latin typeface="Arial" pitchFamily="34" charset="0"/>
              <a:cs typeface="Arial" pitchFamily="34" charset="0"/>
            </a:endParaRPr>
          </a:p>
        </p:txBody>
      </p:sp>
      <p:sp>
        <p:nvSpPr>
          <p:cNvPr id="86" name="TextBox 85">
            <a:extLst>
              <a:ext uri="{FF2B5EF4-FFF2-40B4-BE49-F238E27FC236}">
                <a16:creationId xmlns="" xmlns:a16="http://schemas.microsoft.com/office/drawing/2014/main" id="{AECA31FD-723C-487D-AFEA-F6037B5E8613}"/>
              </a:ext>
            </a:extLst>
          </p:cNvPr>
          <p:cNvSpPr txBox="1"/>
          <p:nvPr/>
        </p:nvSpPr>
        <p:spPr>
          <a:xfrm rot="5400000">
            <a:off x="1982970" y="3364608"/>
            <a:ext cx="441147"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08</a:t>
            </a:r>
          </a:p>
        </p:txBody>
      </p:sp>
      <p:sp>
        <p:nvSpPr>
          <p:cNvPr id="87" name="TextBox 86">
            <a:extLst>
              <a:ext uri="{FF2B5EF4-FFF2-40B4-BE49-F238E27FC236}">
                <a16:creationId xmlns="" xmlns:a16="http://schemas.microsoft.com/office/drawing/2014/main" id="{65B1E3A8-6212-4446-800E-F4A81D74AF86}"/>
              </a:ext>
            </a:extLst>
          </p:cNvPr>
          <p:cNvSpPr txBox="1"/>
          <p:nvPr/>
        </p:nvSpPr>
        <p:spPr>
          <a:xfrm rot="18420083">
            <a:off x="2205116" y="2730241"/>
            <a:ext cx="441147"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09</a:t>
            </a:r>
          </a:p>
        </p:txBody>
      </p:sp>
      <p:sp>
        <p:nvSpPr>
          <p:cNvPr id="88" name="Freeform 87"/>
          <p:cNvSpPr>
            <a:spLocks/>
          </p:cNvSpPr>
          <p:nvPr/>
        </p:nvSpPr>
        <p:spPr bwMode="auto">
          <a:xfrm>
            <a:off x="3286100" y="972565"/>
            <a:ext cx="1605873" cy="2119631"/>
          </a:xfrm>
          <a:custGeom>
            <a:avLst/>
            <a:gdLst>
              <a:gd name="T0" fmla="*/ 0 w 2781"/>
              <a:gd name="T1" fmla="*/ 0 h 3839"/>
              <a:gd name="T2" fmla="*/ 281 w 2781"/>
              <a:gd name="T3" fmla="*/ 9 h 3839"/>
              <a:gd name="T4" fmla="*/ 558 w 2781"/>
              <a:gd name="T5" fmla="*/ 32 h 3839"/>
              <a:gd name="T6" fmla="*/ 831 w 2781"/>
              <a:gd name="T7" fmla="*/ 72 h 3839"/>
              <a:gd name="T8" fmla="*/ 1097 w 2781"/>
              <a:gd name="T9" fmla="*/ 129 h 3839"/>
              <a:gd name="T10" fmla="*/ 1358 w 2781"/>
              <a:gd name="T11" fmla="*/ 198 h 3839"/>
              <a:gd name="T12" fmla="*/ 1613 w 2781"/>
              <a:gd name="T13" fmla="*/ 284 h 3839"/>
              <a:gd name="T14" fmla="*/ 1862 w 2781"/>
              <a:gd name="T15" fmla="*/ 381 h 3839"/>
              <a:gd name="T16" fmla="*/ 2102 w 2781"/>
              <a:gd name="T17" fmla="*/ 492 h 3839"/>
              <a:gd name="T18" fmla="*/ 2337 w 2781"/>
              <a:gd name="T19" fmla="*/ 618 h 3839"/>
              <a:gd name="T20" fmla="*/ 2564 w 2781"/>
              <a:gd name="T21" fmla="*/ 756 h 3839"/>
              <a:gd name="T22" fmla="*/ 2781 w 2781"/>
              <a:gd name="T23" fmla="*/ 905 h 3839"/>
              <a:gd name="T24" fmla="*/ 642 w 2781"/>
              <a:gd name="T25" fmla="*/ 3839 h 3839"/>
              <a:gd name="T26" fmla="*/ 550 w 2781"/>
              <a:gd name="T27" fmla="*/ 3778 h 3839"/>
              <a:gd name="T28" fmla="*/ 450 w 2781"/>
              <a:gd name="T29" fmla="*/ 3727 h 3839"/>
              <a:gd name="T30" fmla="*/ 344 w 2781"/>
              <a:gd name="T31" fmla="*/ 3684 h 3839"/>
              <a:gd name="T32" fmla="*/ 232 w 2781"/>
              <a:gd name="T33" fmla="*/ 3655 h 3839"/>
              <a:gd name="T34" fmla="*/ 117 w 2781"/>
              <a:gd name="T35" fmla="*/ 3635 h 3839"/>
              <a:gd name="T36" fmla="*/ 0 w 2781"/>
              <a:gd name="T37" fmla="*/ 3630 h 3839"/>
              <a:gd name="T38" fmla="*/ 0 w 2781"/>
              <a:gd name="T39" fmla="*/ 0 h 3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81" h="3839">
                <a:moveTo>
                  <a:pt x="0" y="0"/>
                </a:moveTo>
                <a:lnTo>
                  <a:pt x="281" y="9"/>
                </a:lnTo>
                <a:lnTo>
                  <a:pt x="558" y="32"/>
                </a:lnTo>
                <a:lnTo>
                  <a:pt x="831" y="72"/>
                </a:lnTo>
                <a:lnTo>
                  <a:pt x="1097" y="129"/>
                </a:lnTo>
                <a:lnTo>
                  <a:pt x="1358" y="198"/>
                </a:lnTo>
                <a:lnTo>
                  <a:pt x="1613" y="284"/>
                </a:lnTo>
                <a:lnTo>
                  <a:pt x="1862" y="381"/>
                </a:lnTo>
                <a:lnTo>
                  <a:pt x="2102" y="492"/>
                </a:lnTo>
                <a:lnTo>
                  <a:pt x="2337" y="618"/>
                </a:lnTo>
                <a:lnTo>
                  <a:pt x="2564" y="756"/>
                </a:lnTo>
                <a:lnTo>
                  <a:pt x="2781" y="905"/>
                </a:lnTo>
                <a:lnTo>
                  <a:pt x="642" y="3839"/>
                </a:lnTo>
                <a:lnTo>
                  <a:pt x="550" y="3778"/>
                </a:lnTo>
                <a:lnTo>
                  <a:pt x="450" y="3727"/>
                </a:lnTo>
                <a:lnTo>
                  <a:pt x="344" y="3684"/>
                </a:lnTo>
                <a:lnTo>
                  <a:pt x="232" y="3655"/>
                </a:lnTo>
                <a:lnTo>
                  <a:pt x="117" y="3635"/>
                </a:lnTo>
                <a:lnTo>
                  <a:pt x="0" y="3630"/>
                </a:lnTo>
                <a:lnTo>
                  <a:pt x="0" y="0"/>
                </a:lnTo>
                <a:close/>
              </a:path>
            </a:pathLst>
          </a:custGeom>
          <a:gradFill>
            <a:gsLst>
              <a:gs pos="0">
                <a:schemeClr val="accent1">
                  <a:lumMod val="76000"/>
                  <a:lumOff val="24000"/>
                </a:schemeClr>
              </a:gs>
              <a:gs pos="100000">
                <a:schemeClr val="accent1">
                  <a:lumMod val="100000"/>
                </a:schemeClr>
              </a:gs>
            </a:gsLst>
            <a:lin ang="0" scaled="1"/>
          </a:gradFill>
          <a:ln w="0">
            <a:noFill/>
            <a:prstDash val="solid"/>
            <a:round/>
            <a:headEnd/>
            <a:tailEnd/>
          </a:ln>
          <a:effectLst>
            <a:outerShdw blurRad="228600" sx="102000" sy="102000" algn="ctr" rotWithShape="0">
              <a:prstClr val="black">
                <a:alpha val="17000"/>
              </a:prstClr>
            </a:outerShdw>
          </a:effectLst>
        </p:spPr>
        <p:txBody>
          <a:bodyPr vert="horz" wrap="square" lIns="91440" tIns="45720" rIns="91440" bIns="45720" numCol="1" anchor="t" anchorCtr="0" compatLnSpc="1">
            <a:prstTxWarp prst="textNoShape">
              <a:avLst/>
            </a:prstTxWarp>
          </a:bodyPr>
          <a:lstStyle/>
          <a:p>
            <a:endParaRPr lang="en-IN" dirty="0"/>
          </a:p>
        </p:txBody>
      </p:sp>
      <p:sp>
        <p:nvSpPr>
          <p:cNvPr id="89" name="Freeform 88"/>
          <p:cNvSpPr>
            <a:spLocks/>
          </p:cNvSpPr>
          <p:nvPr/>
        </p:nvSpPr>
        <p:spPr bwMode="auto">
          <a:xfrm>
            <a:off x="2578827" y="2823114"/>
            <a:ext cx="1516912" cy="1514332"/>
          </a:xfrm>
          <a:custGeom>
            <a:avLst/>
            <a:gdLst>
              <a:gd name="T0" fmla="*/ 1175 w 2352"/>
              <a:gd name="T1" fmla="*/ 0 h 2348"/>
              <a:gd name="T2" fmla="*/ 1312 w 2352"/>
              <a:gd name="T3" fmla="*/ 9 h 2348"/>
              <a:gd name="T4" fmla="*/ 1444 w 2352"/>
              <a:gd name="T5" fmla="*/ 32 h 2348"/>
              <a:gd name="T6" fmla="*/ 1573 w 2352"/>
              <a:gd name="T7" fmla="*/ 69 h 2348"/>
              <a:gd name="T8" fmla="*/ 1693 w 2352"/>
              <a:gd name="T9" fmla="*/ 118 h 2348"/>
              <a:gd name="T10" fmla="*/ 1805 w 2352"/>
              <a:gd name="T11" fmla="*/ 184 h 2348"/>
              <a:gd name="T12" fmla="*/ 1911 w 2352"/>
              <a:gd name="T13" fmla="*/ 258 h 2348"/>
              <a:gd name="T14" fmla="*/ 2005 w 2352"/>
              <a:gd name="T15" fmla="*/ 344 h 2348"/>
              <a:gd name="T16" fmla="*/ 2091 w 2352"/>
              <a:gd name="T17" fmla="*/ 438 h 2348"/>
              <a:gd name="T18" fmla="*/ 2169 w 2352"/>
              <a:gd name="T19" fmla="*/ 544 h 2348"/>
              <a:gd name="T20" fmla="*/ 2232 w 2352"/>
              <a:gd name="T21" fmla="*/ 659 h 2348"/>
              <a:gd name="T22" fmla="*/ 2283 w 2352"/>
              <a:gd name="T23" fmla="*/ 779 h 2348"/>
              <a:gd name="T24" fmla="*/ 2321 w 2352"/>
              <a:gd name="T25" fmla="*/ 905 h 2348"/>
              <a:gd name="T26" fmla="*/ 2343 w 2352"/>
              <a:gd name="T27" fmla="*/ 1037 h 2348"/>
              <a:gd name="T28" fmla="*/ 2352 w 2352"/>
              <a:gd name="T29" fmla="*/ 1174 h 2348"/>
              <a:gd name="T30" fmla="*/ 2343 w 2352"/>
              <a:gd name="T31" fmla="*/ 1311 h 2348"/>
              <a:gd name="T32" fmla="*/ 2321 w 2352"/>
              <a:gd name="T33" fmla="*/ 1443 h 2348"/>
              <a:gd name="T34" fmla="*/ 2283 w 2352"/>
              <a:gd name="T35" fmla="*/ 1569 h 2348"/>
              <a:gd name="T36" fmla="*/ 2232 w 2352"/>
              <a:gd name="T37" fmla="*/ 1689 h 2348"/>
              <a:gd name="T38" fmla="*/ 2169 w 2352"/>
              <a:gd name="T39" fmla="*/ 1804 h 2348"/>
              <a:gd name="T40" fmla="*/ 2091 w 2352"/>
              <a:gd name="T41" fmla="*/ 1910 h 2348"/>
              <a:gd name="T42" fmla="*/ 2005 w 2352"/>
              <a:gd name="T43" fmla="*/ 2004 h 2348"/>
              <a:gd name="T44" fmla="*/ 1911 w 2352"/>
              <a:gd name="T45" fmla="*/ 2090 h 2348"/>
              <a:gd name="T46" fmla="*/ 1805 w 2352"/>
              <a:gd name="T47" fmla="*/ 2164 h 2348"/>
              <a:gd name="T48" fmla="*/ 1693 w 2352"/>
              <a:gd name="T49" fmla="*/ 2230 h 2348"/>
              <a:gd name="T50" fmla="*/ 1573 w 2352"/>
              <a:gd name="T51" fmla="*/ 2279 h 2348"/>
              <a:gd name="T52" fmla="*/ 1444 w 2352"/>
              <a:gd name="T53" fmla="*/ 2316 h 2348"/>
              <a:gd name="T54" fmla="*/ 1312 w 2352"/>
              <a:gd name="T55" fmla="*/ 2339 h 2348"/>
              <a:gd name="T56" fmla="*/ 1175 w 2352"/>
              <a:gd name="T57" fmla="*/ 2348 h 2348"/>
              <a:gd name="T58" fmla="*/ 1040 w 2352"/>
              <a:gd name="T59" fmla="*/ 2339 h 2348"/>
              <a:gd name="T60" fmla="*/ 906 w 2352"/>
              <a:gd name="T61" fmla="*/ 2316 h 2348"/>
              <a:gd name="T62" fmla="*/ 780 w 2352"/>
              <a:gd name="T63" fmla="*/ 2279 h 2348"/>
              <a:gd name="T64" fmla="*/ 659 w 2352"/>
              <a:gd name="T65" fmla="*/ 2230 h 2348"/>
              <a:gd name="T66" fmla="*/ 545 w 2352"/>
              <a:gd name="T67" fmla="*/ 2164 h 2348"/>
              <a:gd name="T68" fmla="*/ 442 w 2352"/>
              <a:gd name="T69" fmla="*/ 2090 h 2348"/>
              <a:gd name="T70" fmla="*/ 344 w 2352"/>
              <a:gd name="T71" fmla="*/ 2004 h 2348"/>
              <a:gd name="T72" fmla="*/ 258 w 2352"/>
              <a:gd name="T73" fmla="*/ 1910 h 2348"/>
              <a:gd name="T74" fmla="*/ 184 w 2352"/>
              <a:gd name="T75" fmla="*/ 1804 h 2348"/>
              <a:gd name="T76" fmla="*/ 121 w 2352"/>
              <a:gd name="T77" fmla="*/ 1689 h 2348"/>
              <a:gd name="T78" fmla="*/ 69 w 2352"/>
              <a:gd name="T79" fmla="*/ 1569 h 2348"/>
              <a:gd name="T80" fmla="*/ 32 w 2352"/>
              <a:gd name="T81" fmla="*/ 1443 h 2348"/>
              <a:gd name="T82" fmla="*/ 9 w 2352"/>
              <a:gd name="T83" fmla="*/ 1311 h 2348"/>
              <a:gd name="T84" fmla="*/ 0 w 2352"/>
              <a:gd name="T85" fmla="*/ 1174 h 2348"/>
              <a:gd name="T86" fmla="*/ 9 w 2352"/>
              <a:gd name="T87" fmla="*/ 1037 h 2348"/>
              <a:gd name="T88" fmla="*/ 32 w 2352"/>
              <a:gd name="T89" fmla="*/ 905 h 2348"/>
              <a:gd name="T90" fmla="*/ 69 w 2352"/>
              <a:gd name="T91" fmla="*/ 779 h 2348"/>
              <a:gd name="T92" fmla="*/ 121 w 2352"/>
              <a:gd name="T93" fmla="*/ 659 h 2348"/>
              <a:gd name="T94" fmla="*/ 184 w 2352"/>
              <a:gd name="T95" fmla="*/ 544 h 2348"/>
              <a:gd name="T96" fmla="*/ 258 w 2352"/>
              <a:gd name="T97" fmla="*/ 438 h 2348"/>
              <a:gd name="T98" fmla="*/ 344 w 2352"/>
              <a:gd name="T99" fmla="*/ 344 h 2348"/>
              <a:gd name="T100" fmla="*/ 442 w 2352"/>
              <a:gd name="T101" fmla="*/ 258 h 2348"/>
              <a:gd name="T102" fmla="*/ 545 w 2352"/>
              <a:gd name="T103" fmla="*/ 184 h 2348"/>
              <a:gd name="T104" fmla="*/ 659 w 2352"/>
              <a:gd name="T105" fmla="*/ 118 h 2348"/>
              <a:gd name="T106" fmla="*/ 780 w 2352"/>
              <a:gd name="T107" fmla="*/ 69 h 2348"/>
              <a:gd name="T108" fmla="*/ 906 w 2352"/>
              <a:gd name="T109" fmla="*/ 32 h 2348"/>
              <a:gd name="T110" fmla="*/ 1040 w 2352"/>
              <a:gd name="T111" fmla="*/ 9 h 2348"/>
              <a:gd name="T112" fmla="*/ 1175 w 2352"/>
              <a:gd name="T113" fmla="*/ 0 h 2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2" h="2348">
                <a:moveTo>
                  <a:pt x="1175" y="0"/>
                </a:moveTo>
                <a:lnTo>
                  <a:pt x="1312" y="9"/>
                </a:lnTo>
                <a:lnTo>
                  <a:pt x="1444" y="32"/>
                </a:lnTo>
                <a:lnTo>
                  <a:pt x="1573" y="69"/>
                </a:lnTo>
                <a:lnTo>
                  <a:pt x="1693" y="118"/>
                </a:lnTo>
                <a:lnTo>
                  <a:pt x="1805" y="184"/>
                </a:lnTo>
                <a:lnTo>
                  <a:pt x="1911" y="258"/>
                </a:lnTo>
                <a:lnTo>
                  <a:pt x="2005" y="344"/>
                </a:lnTo>
                <a:lnTo>
                  <a:pt x="2091" y="438"/>
                </a:lnTo>
                <a:lnTo>
                  <a:pt x="2169" y="544"/>
                </a:lnTo>
                <a:lnTo>
                  <a:pt x="2232" y="659"/>
                </a:lnTo>
                <a:lnTo>
                  <a:pt x="2283" y="779"/>
                </a:lnTo>
                <a:lnTo>
                  <a:pt x="2321" y="905"/>
                </a:lnTo>
                <a:lnTo>
                  <a:pt x="2343" y="1037"/>
                </a:lnTo>
                <a:lnTo>
                  <a:pt x="2352" y="1174"/>
                </a:lnTo>
                <a:lnTo>
                  <a:pt x="2343" y="1311"/>
                </a:lnTo>
                <a:lnTo>
                  <a:pt x="2321" y="1443"/>
                </a:lnTo>
                <a:lnTo>
                  <a:pt x="2283" y="1569"/>
                </a:lnTo>
                <a:lnTo>
                  <a:pt x="2232" y="1689"/>
                </a:lnTo>
                <a:lnTo>
                  <a:pt x="2169" y="1804"/>
                </a:lnTo>
                <a:lnTo>
                  <a:pt x="2091" y="1910"/>
                </a:lnTo>
                <a:lnTo>
                  <a:pt x="2005" y="2004"/>
                </a:lnTo>
                <a:lnTo>
                  <a:pt x="1911" y="2090"/>
                </a:lnTo>
                <a:lnTo>
                  <a:pt x="1805" y="2164"/>
                </a:lnTo>
                <a:lnTo>
                  <a:pt x="1693" y="2230"/>
                </a:lnTo>
                <a:lnTo>
                  <a:pt x="1573" y="2279"/>
                </a:lnTo>
                <a:lnTo>
                  <a:pt x="1444" y="2316"/>
                </a:lnTo>
                <a:lnTo>
                  <a:pt x="1312" y="2339"/>
                </a:lnTo>
                <a:lnTo>
                  <a:pt x="1175" y="2348"/>
                </a:lnTo>
                <a:lnTo>
                  <a:pt x="1040" y="2339"/>
                </a:lnTo>
                <a:lnTo>
                  <a:pt x="906" y="2316"/>
                </a:lnTo>
                <a:lnTo>
                  <a:pt x="780" y="2279"/>
                </a:lnTo>
                <a:lnTo>
                  <a:pt x="659" y="2230"/>
                </a:lnTo>
                <a:lnTo>
                  <a:pt x="545" y="2164"/>
                </a:lnTo>
                <a:lnTo>
                  <a:pt x="442" y="2090"/>
                </a:lnTo>
                <a:lnTo>
                  <a:pt x="344" y="2004"/>
                </a:lnTo>
                <a:lnTo>
                  <a:pt x="258" y="1910"/>
                </a:lnTo>
                <a:lnTo>
                  <a:pt x="184" y="1804"/>
                </a:lnTo>
                <a:lnTo>
                  <a:pt x="121" y="1689"/>
                </a:lnTo>
                <a:lnTo>
                  <a:pt x="69" y="1569"/>
                </a:lnTo>
                <a:lnTo>
                  <a:pt x="32" y="1443"/>
                </a:lnTo>
                <a:lnTo>
                  <a:pt x="9" y="1311"/>
                </a:lnTo>
                <a:lnTo>
                  <a:pt x="0" y="1174"/>
                </a:lnTo>
                <a:lnTo>
                  <a:pt x="9" y="1037"/>
                </a:lnTo>
                <a:lnTo>
                  <a:pt x="32" y="905"/>
                </a:lnTo>
                <a:lnTo>
                  <a:pt x="69" y="779"/>
                </a:lnTo>
                <a:lnTo>
                  <a:pt x="121" y="659"/>
                </a:lnTo>
                <a:lnTo>
                  <a:pt x="184" y="544"/>
                </a:lnTo>
                <a:lnTo>
                  <a:pt x="258" y="438"/>
                </a:lnTo>
                <a:lnTo>
                  <a:pt x="344" y="344"/>
                </a:lnTo>
                <a:lnTo>
                  <a:pt x="442" y="258"/>
                </a:lnTo>
                <a:lnTo>
                  <a:pt x="545" y="184"/>
                </a:lnTo>
                <a:lnTo>
                  <a:pt x="659" y="118"/>
                </a:lnTo>
                <a:lnTo>
                  <a:pt x="780" y="69"/>
                </a:lnTo>
                <a:lnTo>
                  <a:pt x="906" y="32"/>
                </a:lnTo>
                <a:lnTo>
                  <a:pt x="1040" y="9"/>
                </a:lnTo>
                <a:lnTo>
                  <a:pt x="1175" y="0"/>
                </a:lnTo>
                <a:close/>
              </a:path>
            </a:pathLst>
          </a:custGeom>
          <a:gradFill flip="none" rotWithShape="1">
            <a:gsLst>
              <a:gs pos="0">
                <a:schemeClr val="bg1">
                  <a:lumMod val="85000"/>
                </a:schemeClr>
              </a:gs>
              <a:gs pos="100000">
                <a:schemeClr val="bg1">
                  <a:lumMod val="75000"/>
                </a:schemeClr>
              </a:gs>
            </a:gsLst>
            <a:lin ang="0" scaled="1"/>
            <a:tileRect/>
          </a:gradFill>
          <a:ln w="0">
            <a:noFill/>
            <a:prstDash val="solid"/>
            <a:round/>
            <a:headEnd/>
            <a:tailEnd/>
          </a:ln>
          <a:effectLst>
            <a:outerShdw blurRad="228600" sx="102000" sy="102000" algn="ctr" rotWithShape="0">
              <a:prstClr val="black">
                <a:alpha val="17000"/>
              </a:prstClr>
            </a:outerShdw>
          </a:effectLst>
        </p:spPr>
        <p:txBody>
          <a:bodyPr vert="horz" wrap="square" lIns="91440" tIns="45720" rIns="91440" bIns="45720" numCol="1" anchor="t" anchorCtr="0" compatLnSpc="1">
            <a:prstTxWarp prst="textNoShape">
              <a:avLst/>
            </a:prstTxWarp>
          </a:bodyPr>
          <a:lstStyle/>
          <a:p>
            <a:endParaRPr lang="en-IN" dirty="0"/>
          </a:p>
        </p:txBody>
      </p:sp>
      <p:sp>
        <p:nvSpPr>
          <p:cNvPr id="90" name="TextBox 89"/>
          <p:cNvSpPr txBox="1"/>
          <p:nvPr/>
        </p:nvSpPr>
        <p:spPr>
          <a:xfrm rot="1076742">
            <a:off x="3437036" y="2445809"/>
            <a:ext cx="441146" cy="369332"/>
          </a:xfrm>
          <a:prstGeom prst="rect">
            <a:avLst/>
          </a:prstGeom>
          <a:noFill/>
        </p:spPr>
        <p:txBody>
          <a:bodyPr wrap="none" rtlCol="0" anchor="ctr">
            <a:spAutoFit/>
          </a:bodyPr>
          <a:lstStyle/>
          <a:p>
            <a:pPr algn="ctr"/>
            <a:r>
              <a:rPr lang="en-IN" sz="1800" b="1" dirty="0">
                <a:solidFill>
                  <a:schemeClr val="bg1"/>
                </a:solidFill>
                <a:latin typeface="Arial" pitchFamily="34" charset="0"/>
                <a:cs typeface="Arial" pitchFamily="34" charset="0"/>
              </a:rPr>
              <a:t>01</a:t>
            </a:r>
          </a:p>
        </p:txBody>
      </p:sp>
      <p:sp>
        <p:nvSpPr>
          <p:cNvPr id="91" name="TextBox 90"/>
          <p:cNvSpPr txBox="1"/>
          <p:nvPr/>
        </p:nvSpPr>
        <p:spPr>
          <a:xfrm>
            <a:off x="3280837" y="1376955"/>
            <a:ext cx="1512412" cy="830997"/>
          </a:xfrm>
          <a:prstGeom prst="rect">
            <a:avLst/>
          </a:prstGeom>
          <a:noFill/>
        </p:spPr>
        <p:txBody>
          <a:bodyPr wrap="square" rtlCol="0" anchor="t">
            <a:spAutoFit/>
          </a:bodyPr>
          <a:lstStyle/>
          <a:p>
            <a:r>
              <a:rPr lang="en-US" sz="1200" dirty="0">
                <a:solidFill>
                  <a:schemeClr val="bg1"/>
                </a:solidFill>
                <a:latin typeface="Arial" panose="020B0604020202020204" pitchFamily="34" charset="0"/>
                <a:cs typeface="Arial" panose="020B0604020202020204" pitchFamily="34" charset="0"/>
              </a:rPr>
              <a:t>Add an annotation called @Odata.publish: true</a:t>
            </a:r>
          </a:p>
        </p:txBody>
      </p:sp>
      <p:sp>
        <p:nvSpPr>
          <p:cNvPr id="92" name="TextBox 91"/>
          <p:cNvSpPr txBox="1"/>
          <p:nvPr/>
        </p:nvSpPr>
        <p:spPr>
          <a:xfrm>
            <a:off x="2613400" y="3153996"/>
            <a:ext cx="1542080" cy="923330"/>
          </a:xfrm>
          <a:prstGeom prst="rect">
            <a:avLst/>
          </a:prstGeom>
          <a:noFill/>
        </p:spPr>
        <p:txBody>
          <a:bodyPr wrap="square" rtlCol="0">
            <a:spAutoFit/>
          </a:bodyPr>
          <a:lstStyle/>
          <a:p>
            <a:pPr algn="ctr"/>
            <a:r>
              <a:rPr lang="en-IN" b="1" dirty="0">
                <a:latin typeface="Arial" pitchFamily="34" charset="0"/>
                <a:cs typeface="Arial" pitchFamily="34" charset="0"/>
              </a:rPr>
              <a:t>Steps for</a:t>
            </a:r>
          </a:p>
          <a:p>
            <a:pPr algn="ctr"/>
            <a:r>
              <a:rPr lang="en-IN" b="1" dirty="0">
                <a:latin typeface="Arial" pitchFamily="34" charset="0"/>
                <a:cs typeface="Arial" pitchFamily="34" charset="0"/>
              </a:rPr>
              <a:t> create</a:t>
            </a:r>
          </a:p>
          <a:p>
            <a:pPr algn="ctr"/>
            <a:r>
              <a:rPr lang="en-IN" sz="1800" b="1" dirty="0">
                <a:latin typeface="Arial" pitchFamily="34" charset="0"/>
                <a:cs typeface="Arial" pitchFamily="34" charset="0"/>
              </a:rPr>
              <a:t>ODATA</a:t>
            </a:r>
          </a:p>
        </p:txBody>
      </p:sp>
      <p:pic>
        <p:nvPicPr>
          <p:cNvPr id="93" name="Picture 92"/>
          <p:cNvPicPr>
            <a:picLocks noChangeAspect="1"/>
          </p:cNvPicPr>
          <p:nvPr/>
        </p:nvPicPr>
        <p:blipFill>
          <a:blip r:embed="rId7"/>
          <a:stretch>
            <a:fillRect/>
          </a:stretch>
        </p:blipFill>
        <p:spPr>
          <a:xfrm>
            <a:off x="8048831" y="1839602"/>
            <a:ext cx="4050000" cy="1692857"/>
          </a:xfrm>
          <a:prstGeom prst="rect">
            <a:avLst/>
          </a:prstGeom>
        </p:spPr>
      </p:pic>
      <p:sp>
        <p:nvSpPr>
          <p:cNvPr id="94" name="Rounded Rectangle 93"/>
          <p:cNvSpPr/>
          <p:nvPr/>
        </p:nvSpPr>
        <p:spPr bwMode="gray">
          <a:xfrm>
            <a:off x="6163979" y="2680731"/>
            <a:ext cx="1500068" cy="330696"/>
          </a:xfrm>
          <a:prstGeom prst="roundRect">
            <a:avLst>
              <a:gd name="adj" fmla="val 50000"/>
            </a:avLst>
          </a:prstGeom>
          <a:noFill/>
          <a:ln w="9525" algn="ctr">
            <a:solidFill>
              <a:schemeClr val="accent4">
                <a:lumMod val="75000"/>
              </a:schemeClr>
            </a:solidFill>
            <a:prstDash val="solid"/>
            <a:miter lim="800000"/>
            <a:headEnd/>
            <a:tailEnd/>
          </a:ln>
        </p:spPr>
        <p:txBody>
          <a:bodyPr lIns="89958" tIns="71966" rIns="89958" bIns="71966" rtlCol="0" anchor="ctr"/>
          <a:lstStyle/>
          <a:p>
            <a:pPr algn="ctr" defTabSz="914034" fontAlgn="base">
              <a:spcBef>
                <a:spcPct val="50000"/>
              </a:spcBef>
              <a:spcAft>
                <a:spcPct val="0"/>
              </a:spcAft>
              <a:buClr>
                <a:srgbClr val="F0AB00"/>
              </a:buClr>
              <a:buSzPct val="80000"/>
            </a:pPr>
            <a:r>
              <a:rPr lang="en-GB" sz="1400" kern="0" dirty="0">
                <a:ea typeface="Arial Unicode MS" pitchFamily="34" charset="-128"/>
                <a:cs typeface="Arial Unicode MS" pitchFamily="34" charset="-128"/>
              </a:rPr>
              <a:t>OData exposure</a:t>
            </a:r>
          </a:p>
        </p:txBody>
      </p:sp>
      <p:cxnSp>
        <p:nvCxnSpPr>
          <p:cNvPr id="95" name="Straight Arrow Connector 94"/>
          <p:cNvCxnSpPr>
            <a:stCxn id="94" idx="3"/>
          </p:cNvCxnSpPr>
          <p:nvPr/>
        </p:nvCxnSpPr>
        <p:spPr>
          <a:xfrm flipV="1">
            <a:off x="7664047" y="2804112"/>
            <a:ext cx="424540" cy="419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33354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Create Fiori App on top of CDS in BAS</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12" name="Rectangle 11"/>
          <p:cNvSpPr/>
          <p:nvPr/>
        </p:nvSpPr>
        <p:spPr>
          <a:xfrm>
            <a:off x="693812" y="1026428"/>
            <a:ext cx="7056784" cy="369332"/>
          </a:xfrm>
          <a:prstGeom prst="rect">
            <a:avLst/>
          </a:prstGeom>
        </p:spPr>
        <p:txBody>
          <a:bodyPr wrap="square">
            <a:spAutoFit/>
          </a:bodyPr>
          <a:lstStyle/>
          <a:p>
            <a:r>
              <a:rPr lang="en-US" sz="1800" dirty="0">
                <a:latin typeface="arial" panose="020B0604020202020204" pitchFamily="34" charset="0"/>
              </a:rPr>
              <a:t>Open Business Application Studio ( BAS )</a:t>
            </a:r>
            <a:endParaRPr lang="en-US" sz="1800" dirty="0"/>
          </a:p>
        </p:txBody>
      </p:sp>
      <p:pic>
        <p:nvPicPr>
          <p:cNvPr id="16" name="Picture 15"/>
          <p:cNvPicPr>
            <a:picLocks noChangeAspect="1"/>
          </p:cNvPicPr>
          <p:nvPr/>
        </p:nvPicPr>
        <p:blipFill>
          <a:blip r:embed="rId5"/>
          <a:stretch>
            <a:fillRect/>
          </a:stretch>
        </p:blipFill>
        <p:spPr>
          <a:xfrm>
            <a:off x="791859" y="1463285"/>
            <a:ext cx="10034782" cy="5013715"/>
          </a:xfrm>
          <a:prstGeom prst="rect">
            <a:avLst/>
          </a:prstGeom>
        </p:spPr>
      </p:pic>
    </p:spTree>
    <p:extLst>
      <p:ext uri="{BB962C8B-B14F-4D97-AF65-F5344CB8AC3E}">
        <p14:creationId xmlns:p14="http://schemas.microsoft.com/office/powerpoint/2010/main" val="33293007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Result : Sales Order Processing App (1)</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pic>
        <p:nvPicPr>
          <p:cNvPr id="16" name="Picture 15"/>
          <p:cNvPicPr>
            <a:picLocks noChangeAspect="1"/>
          </p:cNvPicPr>
          <p:nvPr/>
        </p:nvPicPr>
        <p:blipFill>
          <a:blip r:embed="rId5"/>
          <a:stretch>
            <a:fillRect/>
          </a:stretch>
        </p:blipFill>
        <p:spPr>
          <a:xfrm>
            <a:off x="648953" y="2036665"/>
            <a:ext cx="8057143" cy="3961905"/>
          </a:xfrm>
          <a:prstGeom prst="rect">
            <a:avLst/>
          </a:prstGeom>
        </p:spPr>
      </p:pic>
      <p:sp>
        <p:nvSpPr>
          <p:cNvPr id="17" name="Rectangle 16"/>
          <p:cNvSpPr/>
          <p:nvPr/>
        </p:nvSpPr>
        <p:spPr bwMode="gray">
          <a:xfrm>
            <a:off x="9283438" y="4696316"/>
            <a:ext cx="2469148" cy="704848"/>
          </a:xfrm>
          <a:prstGeom prst="rect">
            <a:avLst/>
          </a:prstGeom>
          <a:solidFill>
            <a:schemeClr val="accent2">
              <a:lumMod val="50000"/>
            </a:schemeClr>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r>
              <a:rPr lang="en-US" kern="0" dirty="0">
                <a:solidFill>
                  <a:schemeClr val="bg1"/>
                </a:solidFill>
                <a:ea typeface="Arial Unicode MS" pitchFamily="34" charset="-128"/>
                <a:cs typeface="Arial Unicode MS" pitchFamily="34" charset="-128"/>
              </a:rPr>
              <a:t>CDS NAME</a:t>
            </a:r>
          </a:p>
        </p:txBody>
      </p:sp>
      <p:sp>
        <p:nvSpPr>
          <p:cNvPr id="18" name="Right Arrow 17"/>
          <p:cNvSpPr/>
          <p:nvPr/>
        </p:nvSpPr>
        <p:spPr bwMode="gray">
          <a:xfrm flipH="1">
            <a:off x="8681009" y="4900285"/>
            <a:ext cx="587234" cy="295275"/>
          </a:xfrm>
          <a:prstGeom prst="rightArrow">
            <a:avLst/>
          </a:prstGeom>
          <a:solidFill>
            <a:schemeClr val="accent2">
              <a:lumMod val="75000"/>
            </a:schemeClr>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solidFill>
                <a:schemeClr val="bg1"/>
              </a:solidFill>
              <a:ea typeface="Arial Unicode MS" pitchFamily="34" charset="-128"/>
              <a:cs typeface="Arial Unicode MS" pitchFamily="34" charset="-128"/>
            </a:endParaRPr>
          </a:p>
        </p:txBody>
      </p:sp>
      <p:sp>
        <p:nvSpPr>
          <p:cNvPr id="20" name="Rectangle 19"/>
          <p:cNvSpPr/>
          <p:nvPr/>
        </p:nvSpPr>
        <p:spPr>
          <a:xfrm>
            <a:off x="670972" y="1048420"/>
            <a:ext cx="11264348" cy="923330"/>
          </a:xfrm>
          <a:prstGeom prst="rect">
            <a:avLst/>
          </a:prstGeom>
        </p:spPr>
        <p:txBody>
          <a:bodyPr wrap="square">
            <a:spAutoFit/>
          </a:bodyPr>
          <a:lstStyle/>
          <a:p>
            <a:r>
              <a:rPr lang="en-US" sz="1800" dirty="0" smtClean="0"/>
              <a:t>Create Project with Template in BAS (Business Application Studio).</a:t>
            </a:r>
          </a:p>
          <a:p>
            <a:r>
              <a:rPr lang="en-US" sz="1800" dirty="0" smtClean="0"/>
              <a:t>Insert system information (S/4HANA System).</a:t>
            </a:r>
          </a:p>
          <a:p>
            <a:r>
              <a:rPr lang="en-US" sz="1800" dirty="0" smtClean="0"/>
              <a:t>Insert CDS name and continue……</a:t>
            </a:r>
            <a:endParaRPr lang="en-US" sz="1800" dirty="0"/>
          </a:p>
        </p:txBody>
      </p:sp>
    </p:spTree>
    <p:extLst>
      <p:ext uri="{BB962C8B-B14F-4D97-AF65-F5344CB8AC3E}">
        <p14:creationId xmlns:p14="http://schemas.microsoft.com/office/powerpoint/2010/main" val="8838293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Result : Sales Order Processing App (2)</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pic>
        <p:nvPicPr>
          <p:cNvPr id="12" name="Picture 11"/>
          <p:cNvPicPr>
            <a:picLocks noChangeAspect="1"/>
          </p:cNvPicPr>
          <p:nvPr/>
        </p:nvPicPr>
        <p:blipFill>
          <a:blip r:embed="rId5"/>
          <a:stretch>
            <a:fillRect/>
          </a:stretch>
        </p:blipFill>
        <p:spPr>
          <a:xfrm>
            <a:off x="1140630" y="1507638"/>
            <a:ext cx="9218857" cy="5044000"/>
          </a:xfrm>
          <a:prstGeom prst="rect">
            <a:avLst/>
          </a:prstGeom>
        </p:spPr>
      </p:pic>
      <p:sp>
        <p:nvSpPr>
          <p:cNvPr id="16" name="Rectangle 15"/>
          <p:cNvSpPr/>
          <p:nvPr/>
        </p:nvSpPr>
        <p:spPr>
          <a:xfrm>
            <a:off x="683672" y="1001028"/>
            <a:ext cx="10176416" cy="369332"/>
          </a:xfrm>
          <a:prstGeom prst="rect">
            <a:avLst/>
          </a:prstGeom>
        </p:spPr>
        <p:txBody>
          <a:bodyPr wrap="square">
            <a:spAutoFit/>
          </a:bodyPr>
          <a:lstStyle/>
          <a:p>
            <a:r>
              <a:rPr lang="en-US" sz="1800" dirty="0" smtClean="0"/>
              <a:t>Fiori App on top of CDS View with Dynamic Feature’s like Search , Filter Bar ,Navigation etc.</a:t>
            </a:r>
          </a:p>
        </p:txBody>
      </p:sp>
    </p:spTree>
    <p:extLst>
      <p:ext uri="{BB962C8B-B14F-4D97-AF65-F5344CB8AC3E}">
        <p14:creationId xmlns:p14="http://schemas.microsoft.com/office/powerpoint/2010/main" val="36057293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Result : Sales Order Processing App (Responsive )</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pic>
        <p:nvPicPr>
          <p:cNvPr id="17" name="Picture 16"/>
          <p:cNvPicPr>
            <a:picLocks noChangeAspect="1"/>
          </p:cNvPicPr>
          <p:nvPr/>
        </p:nvPicPr>
        <p:blipFill rotWithShape="1">
          <a:blip r:embed="rId5"/>
          <a:srcRect l="10497"/>
          <a:stretch/>
        </p:blipFill>
        <p:spPr>
          <a:xfrm>
            <a:off x="3286539" y="1589061"/>
            <a:ext cx="4023410" cy="5085714"/>
          </a:xfrm>
          <a:prstGeom prst="rect">
            <a:avLst/>
          </a:prstGeom>
        </p:spPr>
      </p:pic>
      <p:sp>
        <p:nvSpPr>
          <p:cNvPr id="18" name="Right Arrow 17"/>
          <p:cNvSpPr/>
          <p:nvPr/>
        </p:nvSpPr>
        <p:spPr bwMode="gray">
          <a:xfrm flipH="1">
            <a:off x="6228522" y="3693098"/>
            <a:ext cx="1258956" cy="321850"/>
          </a:xfrm>
          <a:prstGeom prst="rightArrow">
            <a:avLst/>
          </a:prstGeom>
          <a:solidFill>
            <a:schemeClr val="accent2">
              <a:lumMod val="60000"/>
              <a:lumOff val="40000"/>
            </a:schemeClr>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sp>
        <p:nvSpPr>
          <p:cNvPr id="20" name="Oval 19"/>
          <p:cNvSpPr/>
          <p:nvPr/>
        </p:nvSpPr>
        <p:spPr>
          <a:xfrm>
            <a:off x="7474226" y="2889526"/>
            <a:ext cx="2648829" cy="1802296"/>
          </a:xfrm>
          <a:prstGeom prst="ellipse">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Make Application Mobile Ready</a:t>
            </a:r>
          </a:p>
        </p:txBody>
      </p:sp>
    </p:spTree>
    <p:extLst>
      <p:ext uri="{BB962C8B-B14F-4D97-AF65-F5344CB8AC3E}">
        <p14:creationId xmlns:p14="http://schemas.microsoft.com/office/powerpoint/2010/main" val="14126396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485220" cy="261097"/>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423308" y="482635"/>
            <a:ext cx="11610569"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3600" dirty="0">
                <a:latin typeface="Cooper Black" panose="0208090404030B020404" pitchFamily="18" charset="0"/>
              </a:rPr>
              <a:t>Service Adaptation </a:t>
            </a:r>
            <a:r>
              <a:rPr lang="fr-FR" sz="3600" dirty="0" smtClean="0">
                <a:latin typeface="Cooper Black" panose="0208090404030B020404" pitchFamily="18" charset="0"/>
              </a:rPr>
              <a:t>Definition Language(SADL)</a:t>
            </a:r>
            <a:endParaRPr lang="fr-FR"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2" name="Rectangle 1"/>
          <p:cNvSpPr/>
          <p:nvPr/>
        </p:nvSpPr>
        <p:spPr>
          <a:xfrm>
            <a:off x="644989" y="1124268"/>
            <a:ext cx="10589432" cy="923330"/>
          </a:xfrm>
          <a:prstGeom prst="rect">
            <a:avLst/>
          </a:prstGeom>
        </p:spPr>
        <p:txBody>
          <a:bodyPr wrap="square">
            <a:spAutoFit/>
          </a:bodyPr>
          <a:lstStyle/>
          <a:p>
            <a:r>
              <a:rPr lang="en-US" dirty="0">
                <a:solidFill>
                  <a:srgbClr val="333333"/>
                </a:solidFill>
              </a:rPr>
              <a:t>A frame work called SADL can help you publish a group of associated CDS views to an OData service. Each CDS view will be an Entity Set, and their associations will translated to OData association. The association name will reflect in OData entity as a Navigation Property.</a:t>
            </a:r>
            <a:endParaRPr lang="en-US" dirty="0"/>
          </a:p>
        </p:txBody>
      </p:sp>
      <p:pic>
        <p:nvPicPr>
          <p:cNvPr id="1026" name="Picture 2" descr="Using the Service Adaption Definition Language (SADL) in Fiori Element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14575" y="2311522"/>
            <a:ext cx="7850259" cy="3336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26251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485220" cy="261097"/>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550309" y="457235"/>
            <a:ext cx="1095737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3600" dirty="0" smtClean="0">
                <a:latin typeface="Cooper Black" panose="0208090404030B020404" pitchFamily="18" charset="0"/>
              </a:rPr>
              <a:t>Steps for Creating SADL</a:t>
            </a:r>
            <a:r>
              <a:rPr lang="fr-FR" sz="3600" dirty="0">
                <a:latin typeface="Cooper Black" panose="0208090404030B020404" pitchFamily="18" charset="0"/>
              </a:rPr>
              <a:t> </a:t>
            </a:r>
            <a:r>
              <a:rPr lang="fr-FR" sz="3600" dirty="0" smtClean="0">
                <a:latin typeface="Cooper Black" panose="0208090404030B020404" pitchFamily="18" charset="0"/>
              </a:rPr>
              <a:t>Based OData</a:t>
            </a:r>
            <a:endParaRPr lang="fr-FR" sz="3600" dirty="0">
              <a:latin typeface="Cooper Black" panose="0208090404030B020404" pitchFamily="18"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4" name="Rectangle 17"/>
          <p:cNvSpPr>
            <a:spLocks noChangeArrowheads="1"/>
          </p:cNvSpPr>
          <p:nvPr/>
        </p:nvSpPr>
        <p:spPr bwMode="auto">
          <a:xfrm>
            <a:off x="685800" y="1506538"/>
            <a:ext cx="6286500" cy="4094162"/>
          </a:xfrm>
          <a:prstGeom prst="rect">
            <a:avLst/>
          </a:prstGeom>
          <a:solidFill>
            <a:srgbClr val="808080"/>
          </a:solidFill>
          <a:ln w="12700">
            <a:solidFill>
              <a:srgbClr val="1F4D78"/>
            </a:solid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AbapCatalog.sqlViewName</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'Z_DEMO_NAV_CHILD'</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AbapCatalog.compiler.compareFilter</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true</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AbapCatalog.preserveKey</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true</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AccessControl.authorizationCheck</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#CHECK</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EndUserText.label</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'Demo child </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nav</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define</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view</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z_demo_nav_child01 </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as</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select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from</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snwd_so_i</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key</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snwd_so_i</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parent_key</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key</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snwd_so_i</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node_key</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snwd_so_i</a:t>
            </a: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kumimoji="0" lang="en-US" altLang="en-US" b="0"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so_item_pos</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smtClean="0">
                <a:ln>
                  <a:noFill/>
                </a:ln>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endParaRPr kumimoji="0" lang="en-US" altLang="en-US" b="0" i="0" u="none" strike="noStrike" cap="none" normalizeH="0" baseline="0" dirty="0" smtClean="0">
              <a:ln>
                <a:noFill/>
              </a:ln>
              <a:solidFill>
                <a:schemeClr val="tx1"/>
              </a:solidFill>
              <a:effectLst/>
              <a:latin typeface="Arial" panose="020B0604020202020204" pitchFamily="34" charset="0"/>
            </a:endParaRPr>
          </a:p>
        </p:txBody>
      </p:sp>
      <p:sp>
        <p:nvSpPr>
          <p:cNvPr id="5" name="Rectangle 4"/>
          <p:cNvSpPr>
            <a:spLocks noChangeArrowheads="1"/>
          </p:cNvSpPr>
          <p:nvPr/>
        </p:nvSpPr>
        <p:spPr bwMode="auto">
          <a:xfrm>
            <a:off x="677309" y="1002183"/>
            <a:ext cx="300717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Step 1. Create Child CDS View.</a:t>
            </a:r>
            <a:endParaRPr kumimoji="0" lang="en-US" altLang="en-US"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257102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600" dirty="0">
                <a:latin typeface="Cooper Black" panose="0208090404030B020404" pitchFamily="18" charset="0"/>
              </a:rPr>
              <a:t>Agenda Day - </a:t>
            </a:r>
            <a:r>
              <a:rPr lang="en-IN" sz="3600" dirty="0" smtClean="0">
                <a:latin typeface="Cooper Black" panose="0208090404030B020404" pitchFamily="18" charset="0"/>
              </a:rPr>
              <a:t>7</a:t>
            </a:r>
            <a:endParaRPr lang="en-IN" sz="3600" dirty="0">
              <a:latin typeface="Cooper Black" panose="0208090404030B020404" pitchFamily="18" charset="0"/>
            </a:endParaRPr>
          </a:p>
        </p:txBody>
      </p:sp>
      <p:sp>
        <p:nvSpPr>
          <p:cNvPr id="12" name="TextBox 11">
            <a:extLst>
              <a:ext uri="{FF2B5EF4-FFF2-40B4-BE49-F238E27FC236}">
                <a16:creationId xmlns:a16="http://schemas.microsoft.com/office/drawing/2014/main" xmlns="" id="{1E8BD2BC-59B0-4D30-97AE-9B4A2D8F7B41}"/>
              </a:ext>
            </a:extLst>
          </p:cNvPr>
          <p:cNvSpPr txBox="1"/>
          <p:nvPr/>
        </p:nvSpPr>
        <p:spPr>
          <a:xfrm>
            <a:off x="1108285" y="1191817"/>
            <a:ext cx="8670715" cy="397031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Introduction to </a:t>
            </a:r>
            <a:r>
              <a:rPr lang="en-US" dirty="0" smtClean="0">
                <a:latin typeface="Calibri" panose="020F0502020204030204" pitchFamily="34" charset="0"/>
                <a:cs typeface="Calibri" panose="020F0502020204030204" pitchFamily="34" charset="0"/>
              </a:rPr>
              <a:t>CDS View</a:t>
            </a:r>
            <a:endParaRPr lang="en-US" dirty="0">
              <a:latin typeface="Calibri" panose="020F0502020204030204" pitchFamily="34" charset="0"/>
              <a:cs typeface="Calibri" panose="020F0502020204030204" pitchFamily="34" charset="0"/>
            </a:endParaRPr>
          </a:p>
          <a:p>
            <a:pPr marL="285750" lvl="0" indent="-285750">
              <a:buFont typeface="Arial" panose="020B0604020202020204" pitchFamily="34" charset="0"/>
              <a:buChar char="•"/>
            </a:pPr>
            <a:r>
              <a:rPr lang="en-US" dirty="0" smtClean="0">
                <a:latin typeface="Calibri" panose="020F0502020204030204" pitchFamily="34" charset="0"/>
                <a:cs typeface="Calibri" panose="020F0502020204030204" pitchFamily="34" charset="0"/>
              </a:rPr>
              <a:t>Concept of CDS View</a:t>
            </a:r>
          </a:p>
          <a:p>
            <a:pPr marL="285750" indent="-285750">
              <a:buFont typeface="Arial" panose="020B0604020202020204" pitchFamily="34" charset="0"/>
              <a:buChar char="•"/>
            </a:pPr>
            <a:r>
              <a:rPr lang="en-US" dirty="0"/>
              <a:t>Understanding Concept of  Code to Data Paradigm </a:t>
            </a:r>
            <a:endParaRPr lang="en-US" dirty="0" smtClean="0">
              <a:latin typeface="Calibri" panose="020F0502020204030204" pitchFamily="34" charset="0"/>
              <a:cs typeface="Calibri" panose="020F0502020204030204" pitchFamily="34" charset="0"/>
            </a:endParaRPr>
          </a:p>
          <a:p>
            <a:pPr marL="285750" lvl="0" indent="-285750">
              <a:buFont typeface="Arial" panose="020B0604020202020204" pitchFamily="34" charset="0"/>
              <a:buChar char="•"/>
            </a:pPr>
            <a:r>
              <a:rPr lang="en-US" dirty="0" smtClean="0">
                <a:latin typeface="Calibri" panose="020F0502020204030204" pitchFamily="34" charset="0"/>
                <a:cs typeface="Calibri" panose="020F0502020204030204" pitchFamily="34" charset="0"/>
              </a:rPr>
              <a:t>Build CDS View</a:t>
            </a:r>
            <a:endParaRPr lang="en-US" dirty="0">
              <a:latin typeface="Calibri" panose="020F0502020204030204" pitchFamily="34" charset="0"/>
              <a:cs typeface="Calibri" panose="020F0502020204030204" pitchFamily="34" charset="0"/>
            </a:endParaRPr>
          </a:p>
          <a:p>
            <a:pPr marL="285750" lvl="0" indent="-285750">
              <a:buFont typeface="Arial" panose="020B0604020202020204" pitchFamily="34" charset="0"/>
              <a:buChar char="•"/>
            </a:pPr>
            <a:r>
              <a:rPr lang="en-US" dirty="0"/>
              <a:t>CDS </a:t>
            </a:r>
            <a:r>
              <a:rPr lang="en-US" dirty="0" smtClean="0"/>
              <a:t>Associations</a:t>
            </a:r>
          </a:p>
          <a:p>
            <a:pPr marL="285750" lvl="0" indent="-285750">
              <a:buFont typeface="Arial" panose="020B0604020202020204" pitchFamily="34" charset="0"/>
              <a:buChar char="•"/>
            </a:pPr>
            <a:r>
              <a:rPr lang="en-US" dirty="0"/>
              <a:t>Benefits of Association</a:t>
            </a:r>
            <a:endParaRPr lang="en-US" dirty="0"/>
          </a:p>
          <a:p>
            <a:endParaRPr lang="en-US" dirty="0">
              <a:latin typeface="Calibri" panose="020F0502020204030204" pitchFamily="34" charset="0"/>
              <a:cs typeface="Calibri" panose="020F0502020204030204" pitchFamily="34" charset="0"/>
            </a:endParaRPr>
          </a:p>
          <a:p>
            <a:r>
              <a:rPr lang="en-US" dirty="0" smtClean="0">
                <a:latin typeface="Calibri" panose="020F0502020204030204" pitchFamily="34" charset="0"/>
                <a:cs typeface="Calibri" panose="020F0502020204030204" pitchFamily="34" charset="0"/>
              </a:rPr>
              <a:t>Break</a:t>
            </a:r>
          </a:p>
          <a:p>
            <a:pPr lvl="0"/>
            <a:endParaRPr lang="en-US" dirty="0" smtClean="0"/>
          </a:p>
          <a:p>
            <a:pPr marL="285750" lvl="0" indent="-285750">
              <a:buFont typeface="Arial" panose="020B0604020202020204" pitchFamily="34" charset="0"/>
              <a:buChar char="•"/>
            </a:pPr>
            <a:r>
              <a:rPr lang="en-US" dirty="0" smtClean="0"/>
              <a:t>Build CDS View with Association </a:t>
            </a:r>
            <a:endParaRPr lang="en-US" dirty="0"/>
          </a:p>
          <a:p>
            <a:pPr marL="285750" lvl="0" indent="-285750">
              <a:buFont typeface="Arial" panose="020B0604020202020204" pitchFamily="34" charset="0"/>
              <a:buChar char="•"/>
            </a:pPr>
            <a:r>
              <a:rPr lang="en-US" dirty="0"/>
              <a:t>Create your own OData Service on top of CDS Views</a:t>
            </a:r>
          </a:p>
          <a:p>
            <a:pPr marL="285750" indent="-285750">
              <a:buFont typeface="Arial" panose="020B0604020202020204" pitchFamily="34" charset="0"/>
              <a:buChar char="•"/>
            </a:pPr>
            <a:r>
              <a:rPr lang="en-US" dirty="0"/>
              <a:t>Create Fiori App  by </a:t>
            </a:r>
            <a:r>
              <a:rPr lang="en-US" dirty="0" smtClean="0"/>
              <a:t>CDS</a:t>
            </a:r>
          </a:p>
          <a:p>
            <a:pPr marL="285750" indent="-285750">
              <a:buFont typeface="Arial" panose="020B0604020202020204" pitchFamily="34" charset="0"/>
              <a:buChar char="•"/>
            </a:pPr>
            <a:r>
              <a:rPr lang="en-US" dirty="0" smtClean="0">
                <a:latin typeface="Calibri" panose="020F0502020204030204" pitchFamily="34" charset="0"/>
                <a:cs typeface="Calibri" panose="020F0502020204030204" pitchFamily="34" charset="0"/>
              </a:rPr>
              <a:t>Describing SADL based OData</a:t>
            </a:r>
          </a:p>
          <a:p>
            <a:pPr marL="285750" indent="-285750">
              <a:buFont typeface="Arial" panose="020B0604020202020204" pitchFamily="34" charset="0"/>
              <a:buChar char="•"/>
            </a:pPr>
            <a:r>
              <a:rPr lang="en-US" dirty="0" smtClean="0">
                <a:latin typeface="Calibri" panose="020F0502020204030204" pitchFamily="34" charset="0"/>
                <a:cs typeface="Calibri" panose="020F0502020204030204" pitchFamily="34" charset="0"/>
              </a:rPr>
              <a:t>Implementing SADL OData</a:t>
            </a:r>
            <a:endParaRPr lang="en-US" dirty="0">
              <a:latin typeface="Calibri" panose="020F0502020204030204" pitchFamily="34" charset="0"/>
              <a:cs typeface="Calibri" panose="020F0502020204030204" pitchFamily="34" charset="0"/>
            </a:endParaRPr>
          </a:p>
        </p:txBody>
      </p:sp>
      <p:pic>
        <p:nvPicPr>
          <p:cNvPr id="1026" name="Picture 2" descr="197,459 Organize Stock Vector Illustration and Royalty Free Organize Clipar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20087" y="1520711"/>
            <a:ext cx="42862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79045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485220" cy="261097"/>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550309" y="457235"/>
            <a:ext cx="1095737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3600" dirty="0" smtClean="0">
                <a:latin typeface="Cooper Black" panose="0208090404030B020404" pitchFamily="18" charset="0"/>
              </a:rPr>
              <a:t>Steps for Creating SADL</a:t>
            </a:r>
            <a:r>
              <a:rPr lang="fr-FR" sz="3600" dirty="0">
                <a:latin typeface="Cooper Black" panose="0208090404030B020404" pitchFamily="18" charset="0"/>
              </a:rPr>
              <a:t> </a:t>
            </a:r>
            <a:r>
              <a:rPr lang="fr-FR" sz="3600" dirty="0" smtClean="0">
                <a:latin typeface="Cooper Black" panose="0208090404030B020404" pitchFamily="18" charset="0"/>
              </a:rPr>
              <a:t>Based OData</a:t>
            </a:r>
            <a:endParaRPr lang="fr-FR"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5" name="Rectangle 4"/>
          <p:cNvSpPr>
            <a:spLocks noChangeArrowheads="1"/>
          </p:cNvSpPr>
          <p:nvPr/>
        </p:nvSpPr>
        <p:spPr bwMode="auto">
          <a:xfrm>
            <a:off x="677309" y="1002183"/>
            <a:ext cx="65492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dirty="0"/>
              <a:t>Step 2. Create Parent or Root CDS View use Association of Child CDS</a:t>
            </a:r>
            <a:endParaRPr kumimoji="0" lang="en-US" altLang="en-US" b="0" i="0" u="none" strike="noStrike" cap="none" normalizeH="0" baseline="0" dirty="0" smtClean="0">
              <a:ln>
                <a:noFill/>
              </a:ln>
              <a:effectLst/>
              <a:latin typeface="Arial" panose="020B0604020202020204" pitchFamily="34" charset="0"/>
            </a:endParaRPr>
          </a:p>
        </p:txBody>
      </p:sp>
      <p:sp>
        <p:nvSpPr>
          <p:cNvPr id="16" name="Rectangle 15"/>
          <p:cNvSpPr/>
          <p:nvPr/>
        </p:nvSpPr>
        <p:spPr>
          <a:xfrm>
            <a:off x="728108" y="1542421"/>
            <a:ext cx="7018891" cy="4105143"/>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AbapCatalog.sqlViewName</a:t>
            </a:r>
            <a:r>
              <a:rPr lang="en-US" dirty="0">
                <a:solidFill>
                  <a:srgbClr val="FFFFFF"/>
                </a:solidFill>
                <a:effectLst/>
                <a:ea typeface="Calibri" panose="020F0502020204030204" pitchFamily="34" charset="0"/>
                <a:cs typeface="Calibri" panose="020F0502020204030204" pitchFamily="34" charset="0"/>
              </a:rPr>
              <a:t>: 'Z_DEMO_ROOT01'</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AbapCatalog.compiler.compareFilter</a:t>
            </a:r>
            <a:r>
              <a:rPr lang="en-US" dirty="0">
                <a:solidFill>
                  <a:srgbClr val="FFFFFF"/>
                </a:solidFill>
                <a:effectLst/>
                <a:ea typeface="Calibri" panose="020F0502020204030204" pitchFamily="34" charset="0"/>
                <a:cs typeface="Calibri" panose="020F0502020204030204" pitchFamily="34" charset="0"/>
              </a:rPr>
              <a:t>: true</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AbapCatalog.preserveKey</a:t>
            </a:r>
            <a:r>
              <a:rPr lang="en-US" dirty="0">
                <a:solidFill>
                  <a:srgbClr val="FFFFFF"/>
                </a:solidFill>
                <a:effectLst/>
                <a:ea typeface="Calibri" panose="020F0502020204030204" pitchFamily="34" charset="0"/>
                <a:cs typeface="Calibri" panose="020F0502020204030204" pitchFamily="34" charset="0"/>
              </a:rPr>
              <a:t>: true</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AccessControl.authorizationCheck</a:t>
            </a:r>
            <a:r>
              <a:rPr lang="en-US" dirty="0">
                <a:solidFill>
                  <a:srgbClr val="FFFFFF"/>
                </a:solidFill>
                <a:effectLst/>
                <a:ea typeface="Calibri" panose="020F0502020204030204" pitchFamily="34" charset="0"/>
                <a:cs typeface="Calibri" panose="020F0502020204030204" pitchFamily="34" charset="0"/>
              </a:rPr>
              <a:t>: #CHECK</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EndUserText.label</a:t>
            </a:r>
            <a:r>
              <a:rPr lang="en-US" dirty="0">
                <a:solidFill>
                  <a:srgbClr val="FFFFFF"/>
                </a:solidFill>
                <a:effectLst/>
                <a:ea typeface="Calibri" panose="020F0502020204030204" pitchFamily="34" charset="0"/>
                <a:cs typeface="Calibri" panose="020F0502020204030204" pitchFamily="34" charset="0"/>
              </a:rPr>
              <a:t>: 'Root </a:t>
            </a:r>
            <a:r>
              <a:rPr lang="en-US" dirty="0">
                <a:solidFill>
                  <a:srgbClr val="FFFFFF"/>
                </a:solidFill>
                <a:effectLst/>
                <a:ea typeface="Calibri" panose="020F0502020204030204" pitchFamily="34" charset="0"/>
                <a:cs typeface="Calibri" panose="020F0502020204030204" pitchFamily="34" charset="0"/>
              </a:rPr>
              <a:t>nav</a:t>
            </a:r>
            <a:r>
              <a:rPr lang="en-US" dirty="0">
                <a:solidFill>
                  <a:srgbClr val="FFFFFF"/>
                </a:solidFill>
                <a:effectLst/>
                <a:ea typeface="Calibri" panose="020F0502020204030204" pitchFamily="34" charset="0"/>
                <a:cs typeface="Calibri" panose="020F0502020204030204" pitchFamily="34" charset="0"/>
              </a:rPr>
              <a:t>'</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b="1" dirty="0">
                <a:solidFill>
                  <a:srgbClr val="FFFFFF"/>
                </a:solidFill>
                <a:effectLst/>
                <a:ea typeface="Calibri" panose="020F0502020204030204" pitchFamily="34" charset="0"/>
                <a:cs typeface="Calibri" panose="020F0502020204030204" pitchFamily="34" charset="0"/>
              </a:rPr>
              <a:t>define</a:t>
            </a: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view</a:t>
            </a:r>
            <a:r>
              <a:rPr lang="en-US" dirty="0">
                <a:solidFill>
                  <a:srgbClr val="FFFFFF"/>
                </a:solidFill>
                <a:effectLst/>
                <a:ea typeface="Calibri" panose="020F0502020204030204" pitchFamily="34" charset="0"/>
                <a:cs typeface="Calibri" panose="020F0502020204030204" pitchFamily="34" charset="0"/>
              </a:rPr>
              <a:t> z_demo_nav_root01 </a:t>
            </a:r>
            <a:r>
              <a:rPr lang="en-US" b="1" dirty="0">
                <a:solidFill>
                  <a:srgbClr val="FFFFFF"/>
                </a:solidFill>
                <a:effectLst/>
                <a:ea typeface="Calibri" panose="020F0502020204030204" pitchFamily="34" charset="0"/>
                <a:cs typeface="Calibri" panose="020F0502020204030204" pitchFamily="34" charset="0"/>
              </a:rPr>
              <a:t>as</a:t>
            </a: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select</a:t>
            </a: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from</a:t>
            </a:r>
            <a:r>
              <a:rPr lang="en-US" dirty="0">
                <a:solidFill>
                  <a:srgbClr val="FFFFFF"/>
                </a:solidFill>
                <a:effectLst/>
                <a:ea typeface="Calibri" panose="020F0502020204030204" pitchFamily="34" charset="0"/>
                <a:cs typeface="Calibri" panose="020F0502020204030204" pitchFamily="34" charset="0"/>
              </a:rPr>
              <a:t> snwd_so</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association</a:t>
            </a: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1</a:t>
            </a:r>
            <a:r>
              <a:rPr lang="en-US" b="1"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to</a:t>
            </a:r>
            <a:r>
              <a:rPr lang="en-US" dirty="0">
                <a:solidFill>
                  <a:srgbClr val="FFFFFF"/>
                </a:solidFill>
                <a:effectLst/>
                <a:ea typeface="Calibri" panose="020F0502020204030204" pitchFamily="34" charset="0"/>
                <a:cs typeface="Calibri" panose="020F0502020204030204" pitchFamily="34" charset="0"/>
              </a:rPr>
              <a:t> z_demo_nav_child01 </a:t>
            </a:r>
            <a:r>
              <a:rPr lang="en-US" b="1" dirty="0">
                <a:solidFill>
                  <a:srgbClr val="FFFFFF"/>
                </a:solidFill>
                <a:effectLst/>
                <a:ea typeface="Calibri" panose="020F0502020204030204" pitchFamily="34" charset="0"/>
                <a:cs typeface="Calibri" panose="020F0502020204030204" pitchFamily="34" charset="0"/>
              </a:rPr>
              <a:t>as</a:t>
            </a:r>
            <a:r>
              <a:rPr lang="en-US" dirty="0">
                <a:solidFill>
                  <a:srgbClr val="FFFFFF"/>
                </a:solidFill>
                <a:effectLst/>
                <a:ea typeface="Calibri" panose="020F0502020204030204" pitchFamily="34" charset="0"/>
                <a:cs typeface="Calibri" panose="020F0502020204030204" pitchFamily="34" charset="0"/>
              </a:rPr>
              <a:t> _item </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on</a:t>
            </a: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a:t>
            </a:r>
            <a:r>
              <a:rPr lang="en-US" b="1" dirty="0">
                <a:solidFill>
                  <a:srgbClr val="FFFFFF"/>
                </a:solidFill>
                <a:effectLst/>
                <a:ea typeface="Calibri" panose="020F0502020204030204" pitchFamily="34" charset="0"/>
                <a:cs typeface="Calibri" panose="020F0502020204030204" pitchFamily="34" charset="0"/>
              </a:rPr>
              <a:t>projection.</a:t>
            </a:r>
            <a:r>
              <a:rPr lang="en-US" dirty="0">
                <a:solidFill>
                  <a:srgbClr val="FFFFFF"/>
                </a:solidFill>
                <a:effectLst/>
                <a:ea typeface="Calibri" panose="020F0502020204030204" pitchFamily="34" charset="0"/>
                <a:cs typeface="Calibri" panose="020F0502020204030204" pitchFamily="34" charset="0"/>
              </a:rPr>
              <a:t>node_key</a:t>
            </a: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 _</a:t>
            </a:r>
            <a:r>
              <a:rPr lang="en-US" dirty="0">
                <a:solidFill>
                  <a:srgbClr val="FFFFFF"/>
                </a:solidFill>
                <a:effectLst/>
                <a:ea typeface="Calibri" panose="020F0502020204030204" pitchFamily="34" charset="0"/>
                <a:cs typeface="Calibri" panose="020F0502020204030204" pitchFamily="34" charset="0"/>
              </a:rPr>
              <a:t>item</a:t>
            </a:r>
            <a:r>
              <a:rPr lang="en-US" b="1"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parent_key</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b="1" dirty="0">
                <a:solidFill>
                  <a:srgbClr val="FFFFFF"/>
                </a:solidFill>
                <a:effectLst/>
                <a:ea typeface="Calibri" panose="020F0502020204030204" pitchFamily="34" charset="0"/>
                <a:cs typeface="Calibri" panose="020F0502020204030204" pitchFamily="34" charset="0"/>
              </a:rPr>
              <a:t>{</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  </a:t>
            </a:r>
            <a:r>
              <a:rPr lang="en-US" b="1" dirty="0">
                <a:solidFill>
                  <a:srgbClr val="FFFFFF"/>
                </a:solidFill>
                <a:effectLst/>
                <a:ea typeface="Calibri" panose="020F0502020204030204" pitchFamily="34" charset="0"/>
                <a:cs typeface="Calibri" panose="020F0502020204030204" pitchFamily="34" charset="0"/>
              </a:rPr>
              <a:t>key</a:t>
            </a:r>
            <a:r>
              <a:rPr lang="en-US" dirty="0">
                <a:solidFill>
                  <a:srgbClr val="FFFFFF"/>
                </a:solidFill>
                <a:effectLst/>
                <a:ea typeface="Calibri" panose="020F0502020204030204" pitchFamily="34" charset="0"/>
                <a:cs typeface="Calibri" panose="020F0502020204030204" pitchFamily="34" charset="0"/>
              </a:rPr>
              <a:t> </a:t>
            </a:r>
            <a:r>
              <a:rPr lang="en-US" dirty="0">
                <a:solidFill>
                  <a:srgbClr val="FFFFFF"/>
                </a:solidFill>
                <a:effectLst/>
                <a:ea typeface="Calibri" panose="020F0502020204030204" pitchFamily="34" charset="0"/>
                <a:cs typeface="Calibri" panose="020F0502020204030204" pitchFamily="34" charset="0"/>
              </a:rPr>
              <a:t>snwd_so</a:t>
            </a:r>
            <a:r>
              <a:rPr lang="en-US" b="1"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node_key</a:t>
            </a:r>
            <a:r>
              <a:rPr lang="en-US" b="1" dirty="0">
                <a:solidFill>
                  <a:srgbClr val="FFFFFF"/>
                </a:solidFill>
                <a:effectLst/>
                <a:ea typeface="Calibri" panose="020F0502020204030204" pitchFamily="34" charset="0"/>
                <a:cs typeface="Calibri" panose="020F0502020204030204" pitchFamily="34" charset="0"/>
              </a:rPr>
              <a:t>,</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      </a:t>
            </a:r>
            <a:r>
              <a:rPr lang="en-US" dirty="0">
                <a:solidFill>
                  <a:srgbClr val="FFFFFF"/>
                </a:solidFill>
                <a:effectLst/>
                <a:ea typeface="Calibri" panose="020F0502020204030204" pitchFamily="34" charset="0"/>
                <a:cs typeface="Calibri" panose="020F0502020204030204" pitchFamily="34" charset="0"/>
              </a:rPr>
              <a:t>snwd_so</a:t>
            </a:r>
            <a:r>
              <a:rPr lang="en-US" b="1" dirty="0">
                <a:solidFill>
                  <a:srgbClr val="FFFFFF"/>
                </a:solidFill>
                <a:effectLst/>
                <a:ea typeface="Calibri" panose="020F0502020204030204" pitchFamily="34" charset="0"/>
                <a:cs typeface="Calibri" panose="020F0502020204030204" pitchFamily="34" charset="0"/>
              </a:rPr>
              <a:t>.</a:t>
            </a:r>
            <a:r>
              <a:rPr lang="en-US" dirty="0">
                <a:solidFill>
                  <a:srgbClr val="FFFFFF"/>
                </a:solidFill>
                <a:effectLst/>
                <a:ea typeface="Calibri" panose="020F0502020204030204" pitchFamily="34" charset="0"/>
                <a:cs typeface="Calibri" panose="020F0502020204030204" pitchFamily="34" charset="0"/>
              </a:rPr>
              <a:t>so_id</a:t>
            </a:r>
            <a:r>
              <a:rPr lang="en-US" b="1" dirty="0">
                <a:solidFill>
                  <a:srgbClr val="FFFFFF"/>
                </a:solidFill>
                <a:effectLst/>
                <a:ea typeface="Calibri" panose="020F0502020204030204" pitchFamily="34" charset="0"/>
                <a:cs typeface="Calibri" panose="020F0502020204030204" pitchFamily="34" charset="0"/>
              </a:rPr>
              <a:t>,</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solidFill>
                  <a:srgbClr val="FFFFFF"/>
                </a:solidFill>
                <a:effectLst/>
                <a:ea typeface="Calibri" panose="020F0502020204030204" pitchFamily="34" charset="0"/>
                <a:cs typeface="Calibri" panose="020F0502020204030204" pitchFamily="34" charset="0"/>
              </a:rPr>
              <a:t>      _item</a:t>
            </a:r>
            <a:endParaRPr lang="en-US"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b="1" dirty="0">
                <a:solidFill>
                  <a:srgbClr val="FFFFFF"/>
                </a:solidFill>
                <a:effectLst/>
                <a:ea typeface="Calibri" panose="020F0502020204030204" pitchFamily="34" charset="0"/>
                <a:cs typeface="Calibri" panose="020F0502020204030204" pitchFamily="34" charset="0"/>
              </a:rPr>
              <a:t>}</a:t>
            </a:r>
            <a:endParaRPr lang="en-US"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505355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485220" cy="261097"/>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550309" y="457235"/>
            <a:ext cx="1095737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3600" dirty="0" smtClean="0">
                <a:latin typeface="Cooper Black" panose="0208090404030B020404" pitchFamily="18" charset="0"/>
              </a:rPr>
              <a:t>Steps for Creating SADL</a:t>
            </a:r>
            <a:r>
              <a:rPr lang="fr-FR" sz="3600" dirty="0">
                <a:latin typeface="Cooper Black" panose="0208090404030B020404" pitchFamily="18" charset="0"/>
              </a:rPr>
              <a:t> </a:t>
            </a:r>
            <a:r>
              <a:rPr lang="fr-FR" sz="3600" dirty="0" smtClean="0">
                <a:latin typeface="Cooper Black" panose="0208090404030B020404" pitchFamily="18" charset="0"/>
              </a:rPr>
              <a:t>Based OData</a:t>
            </a:r>
            <a:endParaRPr lang="fr-FR"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2" name="Rectangle 1"/>
          <p:cNvSpPr/>
          <p:nvPr/>
        </p:nvSpPr>
        <p:spPr>
          <a:xfrm>
            <a:off x="690008" y="1135994"/>
            <a:ext cx="8644491" cy="2668423"/>
          </a:xfrm>
          <a:prstGeom prst="rect">
            <a:avLst/>
          </a:prstGeom>
        </p:spPr>
        <p:txBody>
          <a:bodyPr wrap="square">
            <a:spAutoFit/>
          </a:bodyPr>
          <a:lstStyle/>
          <a:p>
            <a:pPr algn="just">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In Reference Method You can expose a CDS </a:t>
            </a:r>
            <a:r>
              <a:rPr lang="en-US" dirty="0" smtClean="0">
                <a:latin typeface="Calibri" panose="020F0502020204030204" pitchFamily="34" charset="0"/>
                <a:ea typeface="Calibri" panose="020F0502020204030204" pitchFamily="34" charset="0"/>
                <a:cs typeface="Times New Roman" panose="02020603050405020304" pitchFamily="18" charset="0"/>
              </a:rPr>
              <a:t>Structure </a:t>
            </a:r>
            <a:r>
              <a:rPr lang="en-US" dirty="0">
                <a:latin typeface="Calibri" panose="020F0502020204030204" pitchFamily="34" charset="0"/>
                <a:ea typeface="Calibri" panose="020F0502020204030204" pitchFamily="34" charset="0"/>
                <a:cs typeface="Times New Roman" panose="02020603050405020304" pitchFamily="18" charset="0"/>
              </a:rPr>
              <a:t>(With Associations) as OData Service</a:t>
            </a:r>
            <a:r>
              <a:rPr lang="en-US" dirty="0" smtClean="0">
                <a:latin typeface="Calibri" panose="020F0502020204030204" pitchFamily="34" charset="0"/>
                <a:ea typeface="Calibri" panose="020F0502020204030204" pitchFamily="34" charset="0"/>
                <a:cs typeface="Times New Roman" panose="02020603050405020304" pitchFamily="18" charset="0"/>
              </a:rPr>
              <a:t>.</a:t>
            </a:r>
          </a:p>
          <a:p>
            <a:pPr algn="just">
              <a:lnSpc>
                <a:spcPct val="107000"/>
              </a:lnSpc>
              <a:spcAft>
                <a:spcPts val="800"/>
              </a:spcAft>
            </a:pPr>
            <a:r>
              <a:rPr lang="en-US" dirty="0" smtClean="0">
                <a:latin typeface="Calibri" panose="020F0502020204030204" pitchFamily="34" charset="0"/>
                <a:ea typeface="Calibri" panose="020F0502020204030204" pitchFamily="34" charset="0"/>
                <a:cs typeface="Times New Roman" panose="02020603050405020304" pitchFamily="18" charset="0"/>
              </a:rPr>
              <a:t> </a:t>
            </a:r>
            <a:r>
              <a:rPr lang="en-US" dirty="0">
                <a:latin typeface="Calibri" panose="020F0502020204030204" pitchFamily="34" charset="0"/>
                <a:ea typeface="Calibri" panose="020F0502020204030204" pitchFamily="34" charset="0"/>
                <a:cs typeface="Times New Roman" panose="02020603050405020304" pitchFamily="18" charset="0"/>
              </a:rPr>
              <a:t>Key Points are: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Blip>
                <a:blip r:embed="rId5"/>
              </a:buBlip>
            </a:pPr>
            <a:r>
              <a:rPr lang="en-US" dirty="0">
                <a:latin typeface="Calibri" panose="020F0502020204030204" pitchFamily="34" charset="0"/>
                <a:ea typeface="Calibri" panose="020F0502020204030204" pitchFamily="34" charset="0"/>
                <a:cs typeface="Times New Roman" panose="02020603050405020304" pitchFamily="18" charset="0"/>
              </a:rPr>
              <a:t>CDS Structure need to have Keys, which can select a Single records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Blip>
                <a:blip r:embed="rId5"/>
              </a:buBlip>
            </a:pPr>
            <a:r>
              <a:rPr lang="en-US" dirty="0">
                <a:latin typeface="Calibri" panose="020F0502020204030204" pitchFamily="34" charset="0"/>
                <a:ea typeface="Calibri" panose="020F0502020204030204" pitchFamily="34" charset="0"/>
                <a:cs typeface="Times New Roman" panose="02020603050405020304" pitchFamily="18" charset="0"/>
              </a:rPr>
              <a:t>If Association need to be exposed as OData then the association should be only done to a CDS view, Association to a ABAP® DDIC would throw error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Blip>
                <a:blip r:embed="rId5"/>
              </a:buBlip>
            </a:pPr>
            <a:r>
              <a:rPr lang="en-US" dirty="0">
                <a:latin typeface="Calibri" panose="020F0502020204030204" pitchFamily="34" charset="0"/>
                <a:ea typeface="Calibri" panose="020F0502020204030204" pitchFamily="34" charset="0"/>
                <a:cs typeface="Times New Roman" panose="02020603050405020304" pitchFamily="18" charset="0"/>
              </a:rPr>
              <a:t>Association in CDS View need to be exposed inside select statement, else it would be hidden.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Blip>
                <a:blip r:embed="rId5"/>
              </a:buBlip>
            </a:pPr>
            <a:r>
              <a:rPr lang="en-US" dirty="0">
                <a:latin typeface="Calibri" panose="020F0502020204030204" pitchFamily="34" charset="0"/>
                <a:ea typeface="Calibri" panose="020F0502020204030204" pitchFamily="34" charset="0"/>
                <a:cs typeface="Times New Roman" panose="02020603050405020304" pitchFamily="18" charset="0"/>
              </a:rPr>
              <a:t>We Need to Select Modeled Data Source Reference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9655484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485220" cy="261097"/>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550309" y="457235"/>
            <a:ext cx="1095737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3600" dirty="0" smtClean="0">
                <a:latin typeface="Cooper Black" panose="0208090404030B020404" pitchFamily="18" charset="0"/>
              </a:rPr>
              <a:t>Steps for Creating SADL</a:t>
            </a:r>
            <a:r>
              <a:rPr lang="fr-FR" sz="3600" dirty="0">
                <a:latin typeface="Cooper Black" panose="0208090404030B020404" pitchFamily="18" charset="0"/>
              </a:rPr>
              <a:t> </a:t>
            </a:r>
            <a:r>
              <a:rPr lang="fr-FR" sz="3600" dirty="0" smtClean="0">
                <a:latin typeface="Cooper Black" panose="0208090404030B020404" pitchFamily="18" charset="0"/>
              </a:rPr>
              <a:t>Based OData</a:t>
            </a:r>
            <a:endParaRPr lang="fr-FR"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pic>
        <p:nvPicPr>
          <p:cNvPr id="12" name="Picture 11"/>
          <p:cNvPicPr/>
          <p:nvPr/>
        </p:nvPicPr>
        <p:blipFill>
          <a:blip r:embed="rId5"/>
          <a:stretch>
            <a:fillRect/>
          </a:stretch>
        </p:blipFill>
        <p:spPr>
          <a:xfrm>
            <a:off x="809720" y="1786488"/>
            <a:ext cx="7889780" cy="4487312"/>
          </a:xfrm>
          <a:prstGeom prst="rect">
            <a:avLst/>
          </a:prstGeom>
        </p:spPr>
      </p:pic>
      <p:sp>
        <p:nvSpPr>
          <p:cNvPr id="3" name="Rectangle 2"/>
          <p:cNvSpPr/>
          <p:nvPr/>
        </p:nvSpPr>
        <p:spPr>
          <a:xfrm>
            <a:off x="809720" y="1097949"/>
            <a:ext cx="4120936" cy="646331"/>
          </a:xfrm>
          <a:prstGeom prst="rect">
            <a:avLst/>
          </a:prstGeom>
        </p:spPr>
        <p:txBody>
          <a:bodyPr wrap="none">
            <a:spAutoFit/>
          </a:bodyPr>
          <a:lstStyle/>
          <a:p>
            <a:r>
              <a:rPr lang="en-US" dirty="0" smtClean="0">
                <a:latin typeface="Calibri" panose="020F0502020204030204" pitchFamily="34" charset="0"/>
                <a:ea typeface="Calibri" panose="020F0502020204030204" pitchFamily="34" charset="0"/>
                <a:cs typeface="Times New Roman" panose="02020603050405020304" pitchFamily="18" charset="0"/>
              </a:rPr>
              <a:t>Create </a:t>
            </a:r>
            <a:r>
              <a:rPr lang="en-US" dirty="0">
                <a:latin typeface="Calibri" panose="020F0502020204030204" pitchFamily="34" charset="0"/>
                <a:ea typeface="Calibri" panose="020F0502020204030204" pitchFamily="34" charset="0"/>
                <a:cs typeface="Times New Roman" panose="02020603050405020304" pitchFamily="18" charset="0"/>
              </a:rPr>
              <a:t>Service in Service Builder ( SEGW ) </a:t>
            </a:r>
            <a:endParaRPr lang="en-US" dirty="0" smtClean="0">
              <a:latin typeface="Calibri" panose="020F0502020204030204" pitchFamily="34" charset="0"/>
              <a:ea typeface="Calibri" panose="020F0502020204030204" pitchFamily="34" charset="0"/>
              <a:cs typeface="Times New Roman" panose="02020603050405020304" pitchFamily="18" charset="0"/>
            </a:endParaRPr>
          </a:p>
          <a:p>
            <a:r>
              <a:rPr lang="en-US" dirty="0" smtClean="0">
                <a:latin typeface="Calibri" panose="020F0502020204030204" pitchFamily="34" charset="0"/>
                <a:ea typeface="Calibri" panose="020F0502020204030204" pitchFamily="34" charset="0"/>
                <a:cs typeface="Times New Roman" panose="02020603050405020304" pitchFamily="18" charset="0"/>
              </a:rPr>
              <a:t>Right Click and Choose Reference</a:t>
            </a:r>
          </a:p>
        </p:txBody>
      </p:sp>
    </p:spTree>
    <p:extLst>
      <p:ext uri="{BB962C8B-B14F-4D97-AF65-F5344CB8AC3E}">
        <p14:creationId xmlns:p14="http://schemas.microsoft.com/office/powerpoint/2010/main" val="36059923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485220" cy="261097"/>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550309" y="457235"/>
            <a:ext cx="1095737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3600" dirty="0" smtClean="0">
                <a:latin typeface="Cooper Black" panose="0208090404030B020404" pitchFamily="18" charset="0"/>
              </a:rPr>
              <a:t>Steps for Creating SADL</a:t>
            </a:r>
            <a:r>
              <a:rPr lang="fr-FR" sz="3600" dirty="0">
                <a:latin typeface="Cooper Black" panose="0208090404030B020404" pitchFamily="18" charset="0"/>
              </a:rPr>
              <a:t> </a:t>
            </a:r>
            <a:r>
              <a:rPr lang="fr-FR" sz="3600" dirty="0" smtClean="0">
                <a:latin typeface="Cooper Black" panose="0208090404030B020404" pitchFamily="18" charset="0"/>
              </a:rPr>
              <a:t>Based OData</a:t>
            </a:r>
            <a:endParaRPr lang="fr-FR" sz="3600" dirty="0">
              <a:latin typeface="Cooper Black" panose="0208090404030B020404" pitchFamily="18"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3" name="Rectangle 2"/>
          <p:cNvSpPr/>
          <p:nvPr/>
        </p:nvSpPr>
        <p:spPr>
          <a:xfrm>
            <a:off x="550308" y="1109645"/>
            <a:ext cx="10830369" cy="685059"/>
          </a:xfrm>
          <a:prstGeom prst="rect">
            <a:avLst/>
          </a:prstGeom>
        </p:spPr>
        <p:txBody>
          <a:bodyPr wrap="square">
            <a:spAutoFit/>
          </a:bodyPr>
          <a:lstStyle/>
          <a:p>
            <a:pPr>
              <a:lnSpc>
                <a:spcPct val="107000"/>
              </a:lnSpc>
              <a:spcAft>
                <a:spcPts val="800"/>
              </a:spcAft>
            </a:pPr>
            <a:r>
              <a:rPr lang="en-US" dirty="0" smtClean="0">
                <a:latin typeface="Calibri" panose="020F0502020204030204" pitchFamily="34" charset="0"/>
                <a:ea typeface="Calibri" panose="020F0502020204030204" pitchFamily="34" charset="0"/>
                <a:cs typeface="Times New Roman" panose="02020603050405020304" pitchFamily="18" charset="0"/>
              </a:rPr>
              <a:t>Select Data Source &amp; Click on Next, Associations </a:t>
            </a:r>
            <a:r>
              <a:rPr lang="en-US" dirty="0">
                <a:latin typeface="Calibri" panose="020F0502020204030204" pitchFamily="34" charset="0"/>
                <a:ea typeface="Calibri" panose="020F0502020204030204" pitchFamily="34" charset="0"/>
                <a:cs typeface="Times New Roman" panose="02020603050405020304" pitchFamily="18" charset="0"/>
              </a:rPr>
              <a:t>would be automatically picked up, we need to select which associations should be part of the service: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2" name="Picture 11"/>
          <p:cNvPicPr/>
          <p:nvPr/>
        </p:nvPicPr>
        <p:blipFill>
          <a:blip r:embed="rId5"/>
          <a:stretch>
            <a:fillRect/>
          </a:stretch>
        </p:blipFill>
        <p:spPr>
          <a:xfrm>
            <a:off x="6769100" y="2984500"/>
            <a:ext cx="5166032" cy="3525295"/>
          </a:xfrm>
          <a:prstGeom prst="rect">
            <a:avLst/>
          </a:prstGeom>
        </p:spPr>
      </p:pic>
      <p:pic>
        <p:nvPicPr>
          <p:cNvPr id="4" name="Picture 3"/>
          <p:cNvPicPr>
            <a:picLocks noChangeAspect="1"/>
          </p:cNvPicPr>
          <p:nvPr/>
        </p:nvPicPr>
        <p:blipFill>
          <a:blip r:embed="rId6"/>
          <a:stretch>
            <a:fillRect/>
          </a:stretch>
        </p:blipFill>
        <p:spPr>
          <a:xfrm>
            <a:off x="550308" y="1831041"/>
            <a:ext cx="5380592" cy="3215493"/>
          </a:xfrm>
          <a:prstGeom prst="rect">
            <a:avLst/>
          </a:prstGeom>
        </p:spPr>
      </p:pic>
      <p:sp>
        <p:nvSpPr>
          <p:cNvPr id="5" name="Chevron 4"/>
          <p:cNvSpPr/>
          <p:nvPr/>
        </p:nvSpPr>
        <p:spPr>
          <a:xfrm>
            <a:off x="6070600" y="3581400"/>
            <a:ext cx="457200" cy="503453"/>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2858942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485220" cy="261097"/>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550309" y="457235"/>
            <a:ext cx="1095737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3600" dirty="0" smtClean="0">
                <a:latin typeface="Cooper Black" panose="0208090404030B020404" pitchFamily="18" charset="0"/>
              </a:rPr>
              <a:t>Steps for Creating SADL</a:t>
            </a:r>
            <a:r>
              <a:rPr lang="fr-FR" sz="3600" dirty="0">
                <a:latin typeface="Cooper Black" panose="0208090404030B020404" pitchFamily="18" charset="0"/>
              </a:rPr>
              <a:t> </a:t>
            </a:r>
            <a:r>
              <a:rPr lang="fr-FR" sz="3600" dirty="0" smtClean="0">
                <a:latin typeface="Cooper Black" panose="0208090404030B020404" pitchFamily="18" charset="0"/>
              </a:rPr>
              <a:t>Based OData</a:t>
            </a:r>
            <a:endParaRPr lang="fr-FR"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3" name="Rectangle 2"/>
          <p:cNvSpPr/>
          <p:nvPr/>
        </p:nvSpPr>
        <p:spPr>
          <a:xfrm>
            <a:off x="550309" y="1135188"/>
            <a:ext cx="6096000" cy="369332"/>
          </a:xfrm>
          <a:prstGeom prst="rect">
            <a:avLst/>
          </a:prstGeom>
        </p:spPr>
        <p:txBody>
          <a:bodyPr>
            <a:spAutoFit/>
          </a:bodyPr>
          <a:lstStyle/>
          <a:p>
            <a:r>
              <a:rPr lang="en-US" dirty="0" smtClean="0">
                <a:hlinkClick r:id="rId5"/>
              </a:rPr>
              <a:t>Service URL </a:t>
            </a:r>
            <a:r>
              <a:rPr lang="en-US" dirty="0" smtClean="0"/>
              <a:t>for Service </a:t>
            </a:r>
          </a:p>
        </p:txBody>
      </p:sp>
      <p:sp>
        <p:nvSpPr>
          <p:cNvPr id="4" name="Rectangle 3"/>
          <p:cNvSpPr/>
          <p:nvPr/>
        </p:nvSpPr>
        <p:spPr>
          <a:xfrm>
            <a:off x="649536" y="1465559"/>
            <a:ext cx="3526928" cy="369332"/>
          </a:xfrm>
          <a:prstGeom prst="rect">
            <a:avLst/>
          </a:prstGeom>
        </p:spPr>
        <p:txBody>
          <a:bodyPr wrap="none">
            <a:spAutoFit/>
          </a:bodyPr>
          <a:lstStyle/>
          <a:p>
            <a:r>
              <a:rPr lang="en-US" dirty="0">
                <a:latin typeface="Calibri" panose="020F0502020204030204" pitchFamily="34" charset="0"/>
                <a:ea typeface="Calibri" panose="020F0502020204030204" pitchFamily="34" charset="0"/>
                <a:cs typeface="Times New Roman" panose="02020603050405020304" pitchFamily="18" charset="0"/>
              </a:rPr>
              <a:t>Associations Included in the Service</a:t>
            </a:r>
            <a:endParaRPr lang="en-US" dirty="0"/>
          </a:p>
        </p:txBody>
      </p:sp>
      <p:pic>
        <p:nvPicPr>
          <p:cNvPr id="16" name="Picture 15"/>
          <p:cNvPicPr/>
          <p:nvPr/>
        </p:nvPicPr>
        <p:blipFill>
          <a:blip r:embed="rId6"/>
          <a:stretch>
            <a:fillRect/>
          </a:stretch>
        </p:blipFill>
        <p:spPr>
          <a:xfrm>
            <a:off x="702708" y="1919762"/>
            <a:ext cx="7742791" cy="3784942"/>
          </a:xfrm>
          <a:prstGeom prst="rect">
            <a:avLst/>
          </a:prstGeom>
        </p:spPr>
      </p:pic>
    </p:spTree>
    <p:extLst>
      <p:ext uri="{BB962C8B-B14F-4D97-AF65-F5344CB8AC3E}">
        <p14:creationId xmlns:p14="http://schemas.microsoft.com/office/powerpoint/2010/main" val="308983422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F0000"/>
                </a:solidFill>
              </a:rPr>
              <a:t>Summarize</a:t>
            </a:r>
          </a:p>
        </p:txBody>
      </p:sp>
      <p:pic>
        <p:nvPicPr>
          <p:cNvPr id="3" name="Picture 2">
            <a:extLst>
              <a:ext uri="{FF2B5EF4-FFF2-40B4-BE49-F238E27FC236}">
                <a16:creationId xmlns:a16="http://schemas.microsoft.com/office/drawing/2014/main" xmlns=""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grpSp>
        <p:nvGrpSpPr>
          <p:cNvPr id="6" name="Group 5">
            <a:extLst>
              <a:ext uri="{FF2B5EF4-FFF2-40B4-BE49-F238E27FC236}">
                <a16:creationId xmlns:a16="http://schemas.microsoft.com/office/drawing/2014/main" xmlns="" id="{5E875157-6B39-B543-A194-BC430774B186}"/>
              </a:ext>
            </a:extLst>
          </p:cNvPr>
          <p:cNvGrpSpPr/>
          <p:nvPr/>
        </p:nvGrpSpPr>
        <p:grpSpPr>
          <a:xfrm>
            <a:off x="-1" y="0"/>
            <a:ext cx="12192001" cy="6858000"/>
            <a:chOff x="-1" y="0"/>
            <a:chExt cx="12192001" cy="6858000"/>
          </a:xfrm>
        </p:grpSpPr>
        <p:sp>
          <p:nvSpPr>
            <p:cNvPr id="4" name="Rounded Rectangle 3">
              <a:extLst>
                <a:ext uri="{FF2B5EF4-FFF2-40B4-BE49-F238E27FC236}">
                  <a16:creationId xmlns:a16="http://schemas.microsoft.com/office/drawing/2014/main" xmlns="" id="{2FF912B5-CB91-984A-A326-06D0A1B895C3}"/>
                </a:ext>
              </a:extLst>
            </p:cNvPr>
            <p:cNvSpPr/>
            <p:nvPr/>
          </p:nvSpPr>
          <p:spPr>
            <a:xfrm>
              <a:off x="-1" y="0"/>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5" name="Rectangle 4">
              <a:extLst>
                <a:ext uri="{FF2B5EF4-FFF2-40B4-BE49-F238E27FC236}">
                  <a16:creationId xmlns:a16="http://schemas.microsoft.com/office/drawing/2014/main" xmlns="" id="{FD415253-65BB-C843-B5D8-DB41A0DCD078}"/>
                </a:ext>
              </a:extLst>
            </p:cNvPr>
            <p:cNvSpPr/>
            <p:nvPr/>
          </p:nvSpPr>
          <p:spPr>
            <a:xfrm>
              <a:off x="4060025" y="2784901"/>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a:t>
              </a:r>
              <a:r>
                <a:rPr kumimoji="0" lang="en-IN" sz="4800" b="1" i="0" u="none" strike="noStrike" kern="1200" cap="none" spc="10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rPr>
                <a:t>7</a:t>
              </a:r>
              <a:endPar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grpSp>
    </p:spTree>
    <p:extLst>
      <p:ext uri="{BB962C8B-B14F-4D97-AF65-F5344CB8AC3E}">
        <p14:creationId xmlns:p14="http://schemas.microsoft.com/office/powerpoint/2010/main" val="232928022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8" name="Picture 4" descr="Free Vector | Flat people with question marks background">
            <a:extLst>
              <a:ext uri="{FF2B5EF4-FFF2-40B4-BE49-F238E27FC236}">
                <a16:creationId xmlns:a16="http://schemas.microsoft.com/office/drawing/2014/main" xmlns=""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xmlns=""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Tree>
    <p:extLst>
      <p:ext uri="{BB962C8B-B14F-4D97-AF65-F5344CB8AC3E}">
        <p14:creationId xmlns:p14="http://schemas.microsoft.com/office/powerpoint/2010/main" val="130811829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FBF87C44-1FBE-4DAA-A7F9-A76EA593482A}"/>
              </a:ext>
            </a:extLst>
          </p:cNvPr>
          <p:cNvSpPr>
            <a:spLocks noGrp="1"/>
          </p:cNvSpPr>
          <p:nvPr>
            <p:ph type="sldNum" sz="quarter" idx="4294967295"/>
          </p:nvPr>
        </p:nvSpPr>
        <p:spPr>
          <a:xfrm>
            <a:off x="11817351" y="6321426"/>
            <a:ext cx="373062" cy="365125"/>
          </a:xfrm>
        </p:spPr>
        <p:txBody>
          <a:bodyPr/>
          <a:lstStyle/>
          <a:p>
            <a:fld id="{96E69268-9C8B-4EBF-A9EE-DC5DC2D48DC3}" type="slidenum">
              <a:rPr lang="en-US" smtClean="0"/>
              <a:pPr/>
              <a:t>27</a:t>
            </a:fld>
            <a:endParaRPr lang="en-US" dirty="0"/>
          </a:p>
        </p:txBody>
      </p:sp>
      <p:pic>
        <p:nvPicPr>
          <p:cNvPr id="11" name="Picture Placeholder 10">
            <a:extLst>
              <a:ext uri="{FF2B5EF4-FFF2-40B4-BE49-F238E27FC236}">
                <a16:creationId xmlns:a16="http://schemas.microsoft.com/office/drawing/2014/main" xmlns="" id="{69A8831E-7EB2-484A-9D01-F802C8B71C9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7802" b="7802"/>
          <a:stretch>
            <a:fillRect/>
          </a:stretch>
        </p:blipFill>
        <p:spPr/>
      </p:pic>
      <p:sp>
        <p:nvSpPr>
          <p:cNvPr id="54" name="Freeform 6">
            <a:extLst>
              <a:ext uri="{FF2B5EF4-FFF2-40B4-BE49-F238E27FC236}">
                <a16:creationId xmlns:a16="http://schemas.microsoft.com/office/drawing/2014/main" xmlns="" id="{7CEA75D0-6AAF-4DF6-A668-7EE782A30A1F}"/>
              </a:ext>
            </a:extLst>
          </p:cNvPr>
          <p:cNvSpPr>
            <a:spLocks/>
          </p:cNvSpPr>
          <p:nvPr/>
        </p:nvSpPr>
        <p:spPr bwMode="auto">
          <a:xfrm>
            <a:off x="541960" y="1527218"/>
            <a:ext cx="5661025" cy="5211763"/>
          </a:xfrm>
          <a:custGeom>
            <a:avLst/>
            <a:gdLst>
              <a:gd name="T0" fmla="*/ 62 w 1234"/>
              <a:gd name="T1" fmla="*/ 342 h 1136"/>
              <a:gd name="T2" fmla="*/ 312 w 1234"/>
              <a:gd name="T3" fmla="*/ 947 h 1136"/>
              <a:gd name="T4" fmla="*/ 1032 w 1234"/>
              <a:gd name="T5" fmla="*/ 886 h 1136"/>
              <a:gd name="T6" fmla="*/ 792 w 1234"/>
              <a:gd name="T7" fmla="*/ 195 h 1136"/>
              <a:gd name="T8" fmla="*/ 62 w 1234"/>
              <a:gd name="T9" fmla="*/ 342 h 1136"/>
            </a:gdLst>
            <a:ahLst/>
            <a:cxnLst>
              <a:cxn ang="0">
                <a:pos x="T0" y="T1"/>
              </a:cxn>
              <a:cxn ang="0">
                <a:pos x="T2" y="T3"/>
              </a:cxn>
              <a:cxn ang="0">
                <a:pos x="T4" y="T5"/>
              </a:cxn>
              <a:cxn ang="0">
                <a:pos x="T6" y="T7"/>
              </a:cxn>
              <a:cxn ang="0">
                <a:pos x="T8" y="T9"/>
              </a:cxn>
            </a:cxnLst>
            <a:rect l="0" t="0" r="r" b="b"/>
            <a:pathLst>
              <a:path w="1234" h="1136">
                <a:moveTo>
                  <a:pt x="62" y="342"/>
                </a:moveTo>
                <a:cubicBezTo>
                  <a:pt x="0" y="494"/>
                  <a:pt x="30" y="758"/>
                  <a:pt x="312" y="947"/>
                </a:cubicBezTo>
                <a:cubicBezTo>
                  <a:pt x="593" y="1136"/>
                  <a:pt x="913" y="1022"/>
                  <a:pt x="1032" y="886"/>
                </a:cubicBezTo>
                <a:cubicBezTo>
                  <a:pt x="1153" y="749"/>
                  <a:pt x="1234" y="390"/>
                  <a:pt x="792" y="195"/>
                </a:cubicBezTo>
                <a:cubicBezTo>
                  <a:pt x="350" y="0"/>
                  <a:pt x="132" y="170"/>
                  <a:pt x="62" y="342"/>
                </a:cubicBezTo>
                <a:close/>
              </a:path>
            </a:pathLst>
          </a:custGeom>
          <a:gradFill flip="none" rotWithShape="1">
            <a:gsLst>
              <a:gs pos="13000">
                <a:schemeClr val="accent4">
                  <a:alpha val="80000"/>
                </a:schemeClr>
              </a:gs>
              <a:gs pos="100000">
                <a:schemeClr val="accent3"/>
              </a:gs>
            </a:gsLst>
            <a:lin ang="13500000" scaled="1"/>
            <a:tileRect/>
          </a:gradFill>
          <a:ln w="5556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IN" dirty="0"/>
          </a:p>
        </p:txBody>
      </p:sp>
      <p:sp>
        <p:nvSpPr>
          <p:cNvPr id="55" name="Freeform 6">
            <a:extLst>
              <a:ext uri="{FF2B5EF4-FFF2-40B4-BE49-F238E27FC236}">
                <a16:creationId xmlns:a16="http://schemas.microsoft.com/office/drawing/2014/main" xmlns="" id="{8A72FFBC-FC4F-4574-BCE4-075EBD782D1B}"/>
              </a:ext>
            </a:extLst>
          </p:cNvPr>
          <p:cNvSpPr>
            <a:spLocks/>
          </p:cNvSpPr>
          <p:nvPr/>
        </p:nvSpPr>
        <p:spPr bwMode="auto">
          <a:xfrm flipH="1">
            <a:off x="5432758" y="756129"/>
            <a:ext cx="6571124" cy="2850617"/>
          </a:xfrm>
          <a:custGeom>
            <a:avLst/>
            <a:gdLst>
              <a:gd name="T0" fmla="*/ 62 w 1234"/>
              <a:gd name="T1" fmla="*/ 342 h 1136"/>
              <a:gd name="T2" fmla="*/ 312 w 1234"/>
              <a:gd name="T3" fmla="*/ 947 h 1136"/>
              <a:gd name="T4" fmla="*/ 1032 w 1234"/>
              <a:gd name="T5" fmla="*/ 886 h 1136"/>
              <a:gd name="T6" fmla="*/ 792 w 1234"/>
              <a:gd name="T7" fmla="*/ 195 h 1136"/>
              <a:gd name="T8" fmla="*/ 62 w 1234"/>
              <a:gd name="T9" fmla="*/ 342 h 1136"/>
            </a:gdLst>
            <a:ahLst/>
            <a:cxnLst>
              <a:cxn ang="0">
                <a:pos x="T0" y="T1"/>
              </a:cxn>
              <a:cxn ang="0">
                <a:pos x="T2" y="T3"/>
              </a:cxn>
              <a:cxn ang="0">
                <a:pos x="T4" y="T5"/>
              </a:cxn>
              <a:cxn ang="0">
                <a:pos x="T6" y="T7"/>
              </a:cxn>
              <a:cxn ang="0">
                <a:pos x="T8" y="T9"/>
              </a:cxn>
            </a:cxnLst>
            <a:rect l="0" t="0" r="r" b="b"/>
            <a:pathLst>
              <a:path w="1234" h="1136">
                <a:moveTo>
                  <a:pt x="62" y="342"/>
                </a:moveTo>
                <a:cubicBezTo>
                  <a:pt x="0" y="494"/>
                  <a:pt x="30" y="758"/>
                  <a:pt x="312" y="947"/>
                </a:cubicBezTo>
                <a:cubicBezTo>
                  <a:pt x="593" y="1136"/>
                  <a:pt x="913" y="1022"/>
                  <a:pt x="1032" y="886"/>
                </a:cubicBezTo>
                <a:cubicBezTo>
                  <a:pt x="1153" y="749"/>
                  <a:pt x="1234" y="390"/>
                  <a:pt x="792" y="195"/>
                </a:cubicBezTo>
                <a:cubicBezTo>
                  <a:pt x="350" y="0"/>
                  <a:pt x="132" y="170"/>
                  <a:pt x="62" y="342"/>
                </a:cubicBezTo>
                <a:close/>
              </a:path>
            </a:pathLst>
          </a:custGeom>
          <a:gradFill flip="none" rotWithShape="1">
            <a:gsLst>
              <a:gs pos="12000">
                <a:schemeClr val="accent2"/>
              </a:gs>
              <a:gs pos="100000">
                <a:schemeClr val="accent3">
                  <a:alpha val="81000"/>
                </a:schemeClr>
              </a:gs>
            </a:gsLst>
            <a:lin ang="13500000" scaled="1"/>
            <a:tileRect/>
          </a:gradFill>
          <a:ln w="5556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IN" dirty="0"/>
          </a:p>
        </p:txBody>
      </p:sp>
      <p:sp>
        <p:nvSpPr>
          <p:cNvPr id="13" name="TextBox 12">
            <a:extLst>
              <a:ext uri="{FF2B5EF4-FFF2-40B4-BE49-F238E27FC236}">
                <a16:creationId xmlns:a16="http://schemas.microsoft.com/office/drawing/2014/main" xmlns="" id="{0F67A00B-35E2-4D67-8B7B-F211152C2584}"/>
              </a:ext>
            </a:extLst>
          </p:cNvPr>
          <p:cNvSpPr txBox="1"/>
          <p:nvPr/>
        </p:nvSpPr>
        <p:spPr>
          <a:xfrm>
            <a:off x="6590864" y="1607129"/>
            <a:ext cx="4878515" cy="738664"/>
          </a:xfrm>
          <a:prstGeom prst="rect">
            <a:avLst/>
          </a:prstGeom>
          <a:noFill/>
        </p:spPr>
        <p:txBody>
          <a:bodyPr wrap="none" lIns="0" tIns="0" rIns="0" bIns="0" rtlCol="0" anchor="ctr">
            <a:spAutoFit/>
          </a:bodyPr>
          <a:lstStyle/>
          <a:p>
            <a:pPr algn="ctr"/>
            <a:r>
              <a:rPr lang="en-IN" sz="4800" b="1" dirty="0">
                <a:solidFill>
                  <a:schemeClr val="bg1"/>
                </a:solidFill>
              </a:rPr>
              <a:t>ANUBHAV OBEROY</a:t>
            </a:r>
          </a:p>
        </p:txBody>
      </p:sp>
      <p:sp>
        <p:nvSpPr>
          <p:cNvPr id="56" name="Rectangle 55">
            <a:extLst>
              <a:ext uri="{FF2B5EF4-FFF2-40B4-BE49-F238E27FC236}">
                <a16:creationId xmlns:a16="http://schemas.microsoft.com/office/drawing/2014/main" xmlns="" id="{56D1A3A5-8C05-4459-89DF-E277F89F72B6}"/>
              </a:ext>
            </a:extLst>
          </p:cNvPr>
          <p:cNvSpPr/>
          <p:nvPr/>
        </p:nvSpPr>
        <p:spPr>
          <a:xfrm>
            <a:off x="1122651" y="3036376"/>
            <a:ext cx="5620705" cy="830997"/>
          </a:xfrm>
          <a:prstGeom prst="rect">
            <a:avLst/>
          </a:prstGeom>
        </p:spPr>
        <p:txBody>
          <a:bodyPr wrap="square" lIns="0" tIns="0" rIns="0" bIns="0" anchor="t">
            <a:spAutoFit/>
          </a:bodyPr>
          <a:lstStyle/>
          <a:p>
            <a:r>
              <a:rPr lang="en-IN" sz="5400" b="1" dirty="0">
                <a:solidFill>
                  <a:schemeClr val="bg1"/>
                </a:solidFill>
                <a:ea typeface="Open Sans" panose="020B0606030504020204" pitchFamily="34" charset="0"/>
                <a:cs typeface="Segoe UI Light" panose="020B0502040204020203" pitchFamily="34" charset="0"/>
              </a:rPr>
              <a:t>THANK YOU</a:t>
            </a:r>
          </a:p>
        </p:txBody>
      </p:sp>
      <p:sp>
        <p:nvSpPr>
          <p:cNvPr id="57" name="Rectangle 56">
            <a:extLst>
              <a:ext uri="{FF2B5EF4-FFF2-40B4-BE49-F238E27FC236}">
                <a16:creationId xmlns:a16="http://schemas.microsoft.com/office/drawing/2014/main" xmlns="" id="{0B5C7820-2097-40EE-8A3C-5CC9DEF512EB}"/>
              </a:ext>
            </a:extLst>
          </p:cNvPr>
          <p:cNvSpPr/>
          <p:nvPr/>
        </p:nvSpPr>
        <p:spPr>
          <a:xfrm>
            <a:off x="1740270" y="4113674"/>
            <a:ext cx="3612791" cy="830997"/>
          </a:xfrm>
          <a:prstGeom prst="rect">
            <a:avLst/>
          </a:prstGeom>
        </p:spPr>
        <p:txBody>
          <a:bodyPr wrap="square" lIns="0" tIns="0" rIns="0" bIns="0" anchor="t">
            <a:spAutoFit/>
          </a:bodyPr>
          <a:lstStyle/>
          <a:p>
            <a:r>
              <a:rPr lang="en-US" b="1" dirty="0">
                <a:solidFill>
                  <a:srgbClr val="002060"/>
                </a:solidFill>
              </a:rPr>
              <a:t>“You can never leave footprints that last if you are always walking on tiptoe.”</a:t>
            </a:r>
          </a:p>
        </p:txBody>
      </p:sp>
      <p:sp>
        <p:nvSpPr>
          <p:cNvPr id="2" name="TextBox 1">
            <a:extLst>
              <a:ext uri="{FF2B5EF4-FFF2-40B4-BE49-F238E27FC236}">
                <a16:creationId xmlns:a16="http://schemas.microsoft.com/office/drawing/2014/main" xmlns="" id="{811821F5-9F15-4420-A5A9-063F4D7930EB}"/>
              </a:ext>
            </a:extLst>
          </p:cNvPr>
          <p:cNvSpPr txBox="1"/>
          <p:nvPr/>
        </p:nvSpPr>
        <p:spPr>
          <a:xfrm>
            <a:off x="6810622" y="2181437"/>
            <a:ext cx="4668940" cy="738664"/>
          </a:xfrm>
          <a:prstGeom prst="rect">
            <a:avLst/>
          </a:prstGeom>
          <a:noFill/>
        </p:spPr>
        <p:txBody>
          <a:bodyPr wrap="square" rtlCol="0">
            <a:spAutoFit/>
          </a:bodyPr>
          <a:lstStyle/>
          <a:p>
            <a:r>
              <a:rPr lang="en-US" sz="2400" b="1" dirty="0">
                <a:solidFill>
                  <a:srgbClr val="002060"/>
                </a:solidFill>
              </a:rPr>
              <a:t>www.anubhavtrainings.com </a:t>
            </a:r>
          </a:p>
          <a:p>
            <a:endParaRPr lang="en-US" dirty="0"/>
          </a:p>
        </p:txBody>
      </p:sp>
      <p:pic>
        <p:nvPicPr>
          <p:cNvPr id="10" name="Picture 9">
            <a:extLst>
              <a:ext uri="{FF2B5EF4-FFF2-40B4-BE49-F238E27FC236}">
                <a16:creationId xmlns:a16="http://schemas.microsoft.com/office/drawing/2014/main" xmlns="" id="{76507F6D-CAA6-4D86-8B9B-572298053C7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2267" y="71204"/>
            <a:ext cx="716699" cy="707887"/>
          </a:xfrm>
          <a:prstGeom prst="rect">
            <a:avLst/>
          </a:prstGeom>
        </p:spPr>
      </p:pic>
    </p:spTree>
    <p:extLst>
      <p:ext uri="{BB962C8B-B14F-4D97-AF65-F5344CB8AC3E}">
        <p14:creationId xmlns:p14="http://schemas.microsoft.com/office/powerpoint/2010/main" val="196416826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xmlns=""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xmlns=""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xmlns=""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xmlns=""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xmlns=""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xmlns=""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xmlns=""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xmlns=""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xmlns=""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xmlns=""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xmlns=""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xmlns=""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xmlns=""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xmlns=""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xmlns=""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xmlns=""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xmlns=""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xmlns=""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xmlns=""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xmlns=""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xmlns=""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xmlns=""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xmlns=""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xmlns=""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600" dirty="0" smtClean="0">
                <a:latin typeface="Cooper Black" panose="0208090404030B020404" pitchFamily="18" charset="0"/>
              </a:rPr>
              <a:t>Introduction to Core Data &amp; Services</a:t>
            </a:r>
            <a:endParaRPr lang="en-IN" sz="3600" dirty="0">
              <a:latin typeface="Cooper Black" panose="0208090404030B020404" pitchFamily="18"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12" name="Rectangle 11"/>
          <p:cNvSpPr/>
          <p:nvPr/>
        </p:nvSpPr>
        <p:spPr>
          <a:xfrm>
            <a:off x="261764" y="4711940"/>
            <a:ext cx="11444058" cy="923330"/>
          </a:xfrm>
          <a:prstGeom prst="rect">
            <a:avLst/>
          </a:prstGeom>
        </p:spPr>
        <p:txBody>
          <a:bodyPr wrap="square">
            <a:spAutoFit/>
          </a:bodyPr>
          <a:lstStyle/>
          <a:p>
            <a:pPr algn="just"/>
            <a:r>
              <a:rPr lang="en-US" sz="1800" b="1" dirty="0"/>
              <a:t>CDS</a:t>
            </a:r>
            <a:r>
              <a:rPr lang="en-US" sz="1800" dirty="0"/>
              <a:t> stands for Core Data Services. This is the new programming paradigm within new SAP environment specifically </a:t>
            </a:r>
            <a:r>
              <a:rPr lang="en-US" sz="1800" b="1" dirty="0"/>
              <a:t>S</a:t>
            </a:r>
            <a:r>
              <a:rPr lang="en-US" sz="1800" dirty="0"/>
              <a:t>/</a:t>
            </a:r>
            <a:r>
              <a:rPr lang="en-US" sz="1800" b="1" dirty="0"/>
              <a:t>4HANA</a:t>
            </a:r>
            <a:r>
              <a:rPr lang="en-US" sz="1800" dirty="0"/>
              <a:t> systems. So </a:t>
            </a:r>
            <a:r>
              <a:rPr lang="en-US" sz="1800" b="1" dirty="0"/>
              <a:t>CDS views</a:t>
            </a:r>
            <a:r>
              <a:rPr lang="en-US" sz="1800" dirty="0"/>
              <a:t> are the new programming design concepts which can achieve Code-to-Data paradigm which actually means Code push down into the database for processing.</a:t>
            </a:r>
          </a:p>
        </p:txBody>
      </p:sp>
      <p:pic>
        <p:nvPicPr>
          <p:cNvPr id="16" name="Picture 2" descr="Premium Vector | Business seminar"/>
          <p:cNvPicPr>
            <a:picLocks noChangeAspect="1" noChangeArrowheads="1"/>
          </p:cNvPicPr>
          <p:nvPr/>
        </p:nvPicPr>
        <p:blipFill rotWithShape="1">
          <a:blip r:embed="rId5">
            <a:extLst>
              <a:ext uri="{28A0092B-C50C-407E-A947-70E740481C1C}">
                <a14:useLocalDpi xmlns:a14="http://schemas.microsoft.com/office/drawing/2010/main" val="0"/>
              </a:ext>
            </a:extLst>
          </a:blip>
          <a:srcRect t="4702" b="15616"/>
          <a:stretch/>
        </p:blipFill>
        <p:spPr bwMode="auto">
          <a:xfrm>
            <a:off x="2262670" y="1162930"/>
            <a:ext cx="5962650" cy="3392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71124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Core Data &amp; Services at Glance</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grpSp>
        <p:nvGrpSpPr>
          <p:cNvPr id="12" name="Group 11"/>
          <p:cNvGrpSpPr/>
          <p:nvPr/>
        </p:nvGrpSpPr>
        <p:grpSpPr>
          <a:xfrm>
            <a:off x="324429" y="1335903"/>
            <a:ext cx="5557732" cy="1477007"/>
            <a:chOff x="323476" y="1336592"/>
            <a:chExt cx="5559019" cy="1477349"/>
          </a:xfrm>
        </p:grpSpPr>
        <p:sp>
          <p:nvSpPr>
            <p:cNvPr id="16" name="TextBox 15"/>
            <p:cNvSpPr txBox="1"/>
            <p:nvPr/>
          </p:nvSpPr>
          <p:spPr>
            <a:xfrm>
              <a:off x="323476" y="1336592"/>
              <a:ext cx="684642" cy="1477349"/>
            </a:xfrm>
            <a:prstGeom prst="rect">
              <a:avLst/>
            </a:prstGeom>
            <a:noFill/>
          </p:spPr>
          <p:txBody>
            <a:bodyPr wrap="none" lIns="0" tIns="0" rIns="0" bIns="0" rtlCol="0">
              <a:spAutoFit/>
            </a:bodyPr>
            <a:lstStyle/>
            <a:p>
              <a:pPr fontAlgn="base">
                <a:spcBef>
                  <a:spcPts val="600"/>
                </a:spcBef>
                <a:spcAft>
                  <a:spcPct val="0"/>
                </a:spcAft>
                <a:buClr>
                  <a:srgbClr val="F0AB00"/>
                </a:buClr>
                <a:buSzPct val="80000"/>
              </a:pPr>
              <a:r>
                <a:rPr lang="en-GB" sz="9598" dirty="0">
                  <a:ln w="12700">
                    <a:solidFill>
                      <a:schemeClr val="bg1">
                        <a:lumMod val="85000"/>
                      </a:schemeClr>
                    </a:solidFill>
                    <a:prstDash val="solid"/>
                  </a:ln>
                  <a:latin typeface="Avenir Light"/>
                </a:rPr>
                <a:t>1</a:t>
              </a:r>
            </a:p>
          </p:txBody>
        </p:sp>
        <p:sp>
          <p:nvSpPr>
            <p:cNvPr id="17" name="TextBox 16"/>
            <p:cNvSpPr txBox="1"/>
            <p:nvPr/>
          </p:nvSpPr>
          <p:spPr>
            <a:xfrm>
              <a:off x="1146254" y="1651935"/>
              <a:ext cx="4736241" cy="907131"/>
            </a:xfrm>
            <a:prstGeom prst="rect">
              <a:avLst/>
            </a:prstGeom>
            <a:noFill/>
          </p:spPr>
          <p:txBody>
            <a:bodyPr wrap="square" lIns="0" tIns="0" rIns="107975" bIns="0" rtlCol="0">
              <a:noAutofit/>
            </a:bodyPr>
            <a:lstStyle/>
            <a:p>
              <a:pPr fontAlgn="base">
                <a:spcBef>
                  <a:spcPts val="600"/>
                </a:spcBef>
                <a:spcAft>
                  <a:spcPct val="0"/>
                </a:spcAft>
                <a:buClr>
                  <a:srgbClr val="F0AB00"/>
                </a:buClr>
                <a:buSzPct val="80000"/>
              </a:pPr>
              <a:r>
                <a:rPr lang="en-US" sz="1800" b="1" kern="0" dirty="0">
                  <a:ea typeface="Arial Unicode MS" pitchFamily="34" charset="-128"/>
                  <a:cs typeface="Arial Unicode MS" pitchFamily="34" charset="-128"/>
                </a:rPr>
                <a:t>Semantically Rich Data-Models </a:t>
              </a:r>
            </a:p>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Domain specific languages </a:t>
              </a:r>
              <a:r>
                <a:rPr lang="en-US" sz="1600" kern="0" dirty="0">
                  <a:ea typeface="Arial Unicode MS" pitchFamily="34" charset="-128"/>
                  <a:cs typeface="Arial Unicode MS" pitchFamily="34" charset="-128"/>
                </a:rPr>
                <a:t>(DDL, QL, DCL)</a:t>
              </a:r>
            </a:p>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Declarative, close to conceptual thinking</a:t>
              </a:r>
              <a:r>
                <a:rPr lang="en-US" sz="1600" kern="0" dirty="0">
                  <a:ea typeface="Arial Unicode MS" pitchFamily="34" charset="-128"/>
                  <a:cs typeface="Arial Unicode MS" pitchFamily="34" charset="-128"/>
                </a:rPr>
                <a:t> </a:t>
              </a:r>
            </a:p>
          </p:txBody>
        </p:sp>
      </p:grpSp>
      <p:grpSp>
        <p:nvGrpSpPr>
          <p:cNvPr id="18" name="Group 17"/>
          <p:cNvGrpSpPr/>
          <p:nvPr/>
        </p:nvGrpSpPr>
        <p:grpSpPr>
          <a:xfrm>
            <a:off x="324429" y="3083110"/>
            <a:ext cx="5633750" cy="1477007"/>
            <a:chOff x="323476" y="1336592"/>
            <a:chExt cx="5635054" cy="1477349"/>
          </a:xfrm>
        </p:grpSpPr>
        <p:sp>
          <p:nvSpPr>
            <p:cNvPr id="20" name="TextBox 19"/>
            <p:cNvSpPr txBox="1"/>
            <p:nvPr/>
          </p:nvSpPr>
          <p:spPr>
            <a:xfrm>
              <a:off x="323476" y="1336592"/>
              <a:ext cx="684641" cy="1477349"/>
            </a:xfrm>
            <a:prstGeom prst="rect">
              <a:avLst/>
            </a:prstGeom>
            <a:noFill/>
          </p:spPr>
          <p:txBody>
            <a:bodyPr wrap="none" lIns="0" tIns="0" rIns="0" bIns="0" rtlCol="0">
              <a:spAutoFit/>
            </a:bodyPr>
            <a:lstStyle/>
            <a:p>
              <a:pPr fontAlgn="base">
                <a:spcBef>
                  <a:spcPts val="600"/>
                </a:spcBef>
                <a:spcAft>
                  <a:spcPct val="0"/>
                </a:spcAft>
                <a:buClr>
                  <a:srgbClr val="F0AB00"/>
                </a:buClr>
                <a:buSzPct val="80000"/>
              </a:pPr>
              <a:r>
                <a:rPr lang="en-GB" sz="9598" dirty="0">
                  <a:ln w="12700">
                    <a:solidFill>
                      <a:schemeClr val="bg1">
                        <a:lumMod val="85000"/>
                      </a:schemeClr>
                    </a:solidFill>
                    <a:prstDash val="solid"/>
                  </a:ln>
                  <a:latin typeface="Avenir Light"/>
                </a:rPr>
                <a:t>2</a:t>
              </a:r>
            </a:p>
          </p:txBody>
        </p:sp>
        <p:sp>
          <p:nvSpPr>
            <p:cNvPr id="23" name="TextBox 22"/>
            <p:cNvSpPr txBox="1"/>
            <p:nvPr/>
          </p:nvSpPr>
          <p:spPr>
            <a:xfrm>
              <a:off x="1146254" y="1613739"/>
              <a:ext cx="4812276" cy="907131"/>
            </a:xfrm>
            <a:prstGeom prst="rect">
              <a:avLst/>
            </a:prstGeom>
            <a:noFill/>
          </p:spPr>
          <p:txBody>
            <a:bodyPr wrap="square" lIns="0" tIns="0" rIns="107975" bIns="0" rtlCol="0">
              <a:noAutofit/>
            </a:bodyPr>
            <a:lstStyle/>
            <a:p>
              <a:pPr fontAlgn="base">
                <a:spcBef>
                  <a:spcPts val="600"/>
                </a:spcBef>
                <a:spcAft>
                  <a:spcPct val="0"/>
                </a:spcAft>
                <a:buClr>
                  <a:srgbClr val="F0AB00"/>
                </a:buClr>
                <a:buSzPct val="80000"/>
              </a:pPr>
              <a:r>
                <a:rPr lang="en-US" sz="1800" b="1" kern="0" dirty="0">
                  <a:ea typeface="Arial Unicode MS" pitchFamily="34" charset="-128"/>
                  <a:cs typeface="Arial Unicode MS" pitchFamily="34" charset="-128"/>
                </a:rPr>
                <a:t>CDS is completely based on SQL</a:t>
              </a:r>
            </a:p>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Any ‘Standard SQL’ features directly available like joins, unions, build-in functions, …</a:t>
              </a:r>
            </a:p>
          </p:txBody>
        </p:sp>
      </p:grpSp>
      <p:grpSp>
        <p:nvGrpSpPr>
          <p:cNvPr id="25" name="Group 24"/>
          <p:cNvGrpSpPr/>
          <p:nvPr/>
        </p:nvGrpSpPr>
        <p:grpSpPr>
          <a:xfrm>
            <a:off x="324429" y="4829558"/>
            <a:ext cx="5633750" cy="1477007"/>
            <a:chOff x="323476" y="1336592"/>
            <a:chExt cx="5635054" cy="1477349"/>
          </a:xfrm>
        </p:grpSpPr>
        <p:sp>
          <p:nvSpPr>
            <p:cNvPr id="26" name="TextBox 25"/>
            <p:cNvSpPr txBox="1"/>
            <p:nvPr/>
          </p:nvSpPr>
          <p:spPr>
            <a:xfrm>
              <a:off x="323476" y="1336592"/>
              <a:ext cx="684641" cy="1477349"/>
            </a:xfrm>
            <a:prstGeom prst="rect">
              <a:avLst/>
            </a:prstGeom>
            <a:noFill/>
          </p:spPr>
          <p:txBody>
            <a:bodyPr wrap="none" lIns="0" tIns="0" rIns="0" bIns="0" rtlCol="0">
              <a:spAutoFit/>
            </a:bodyPr>
            <a:lstStyle/>
            <a:p>
              <a:pPr fontAlgn="base">
                <a:spcBef>
                  <a:spcPts val="600"/>
                </a:spcBef>
                <a:spcAft>
                  <a:spcPct val="0"/>
                </a:spcAft>
                <a:buClr>
                  <a:srgbClr val="F0AB00"/>
                </a:buClr>
                <a:buSzPct val="80000"/>
              </a:pPr>
              <a:r>
                <a:rPr lang="en-GB" sz="9598" dirty="0">
                  <a:ln w="12700">
                    <a:solidFill>
                      <a:schemeClr val="bg1">
                        <a:lumMod val="85000"/>
                      </a:schemeClr>
                    </a:solidFill>
                    <a:prstDash val="solid"/>
                  </a:ln>
                  <a:latin typeface="Avenir Light"/>
                </a:rPr>
                <a:t>3</a:t>
              </a:r>
            </a:p>
          </p:txBody>
        </p:sp>
        <p:sp>
          <p:nvSpPr>
            <p:cNvPr id="27" name="TextBox 26"/>
            <p:cNvSpPr txBox="1"/>
            <p:nvPr/>
          </p:nvSpPr>
          <p:spPr>
            <a:xfrm>
              <a:off x="1146254" y="1632837"/>
              <a:ext cx="4812276" cy="907131"/>
            </a:xfrm>
            <a:prstGeom prst="rect">
              <a:avLst/>
            </a:prstGeom>
            <a:noFill/>
          </p:spPr>
          <p:txBody>
            <a:bodyPr wrap="square" lIns="0" tIns="0" rIns="107975" bIns="0" rtlCol="0">
              <a:noAutofit/>
            </a:bodyPr>
            <a:lstStyle/>
            <a:p>
              <a:pPr fontAlgn="base">
                <a:spcBef>
                  <a:spcPts val="600"/>
                </a:spcBef>
                <a:spcAft>
                  <a:spcPct val="0"/>
                </a:spcAft>
                <a:buClr>
                  <a:srgbClr val="F0AB00"/>
                </a:buClr>
                <a:buSzPct val="80000"/>
              </a:pPr>
              <a:r>
                <a:rPr lang="en-US" sz="1800" b="1" kern="0" dirty="0">
                  <a:ea typeface="Arial Unicode MS" pitchFamily="34" charset="-128"/>
                  <a:cs typeface="Arial Unicode MS" pitchFamily="34" charset="-128"/>
                </a:rPr>
                <a:t>Fully Compatible with Any DB</a:t>
              </a:r>
            </a:p>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Generated and managed SQL Views</a:t>
              </a:r>
            </a:p>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Modern Open SQL</a:t>
              </a:r>
            </a:p>
          </p:txBody>
        </p:sp>
      </p:grpSp>
      <p:grpSp>
        <p:nvGrpSpPr>
          <p:cNvPr id="28" name="Group 27"/>
          <p:cNvGrpSpPr/>
          <p:nvPr/>
        </p:nvGrpSpPr>
        <p:grpSpPr>
          <a:xfrm>
            <a:off x="6309839" y="1335903"/>
            <a:ext cx="5584585" cy="1477007"/>
            <a:chOff x="323476" y="1336592"/>
            <a:chExt cx="5635053" cy="1477349"/>
          </a:xfrm>
        </p:grpSpPr>
        <p:sp>
          <p:nvSpPr>
            <p:cNvPr id="29" name="TextBox 28"/>
            <p:cNvSpPr txBox="1"/>
            <p:nvPr/>
          </p:nvSpPr>
          <p:spPr>
            <a:xfrm>
              <a:off x="323476" y="1336592"/>
              <a:ext cx="690669" cy="1477349"/>
            </a:xfrm>
            <a:prstGeom prst="rect">
              <a:avLst/>
            </a:prstGeom>
            <a:noFill/>
          </p:spPr>
          <p:txBody>
            <a:bodyPr wrap="none" lIns="0" tIns="0" rIns="0" bIns="0" rtlCol="0">
              <a:spAutoFit/>
            </a:bodyPr>
            <a:lstStyle/>
            <a:p>
              <a:pPr fontAlgn="base">
                <a:spcBef>
                  <a:spcPts val="600"/>
                </a:spcBef>
                <a:spcAft>
                  <a:spcPct val="0"/>
                </a:spcAft>
                <a:buClr>
                  <a:srgbClr val="F0AB00"/>
                </a:buClr>
                <a:buSzPct val="80000"/>
              </a:pPr>
              <a:r>
                <a:rPr lang="en-GB" sz="9598" dirty="0">
                  <a:ln w="12700">
                    <a:solidFill>
                      <a:schemeClr val="bg1">
                        <a:lumMod val="85000"/>
                      </a:schemeClr>
                    </a:solidFill>
                    <a:prstDash val="solid"/>
                  </a:ln>
                  <a:latin typeface="Avenir Light"/>
                </a:rPr>
                <a:t>4</a:t>
              </a:r>
            </a:p>
          </p:txBody>
        </p:sp>
        <p:sp>
          <p:nvSpPr>
            <p:cNvPr id="30" name="TextBox 29"/>
            <p:cNvSpPr txBox="1"/>
            <p:nvPr/>
          </p:nvSpPr>
          <p:spPr>
            <a:xfrm>
              <a:off x="1096086" y="1632837"/>
              <a:ext cx="4862443" cy="907131"/>
            </a:xfrm>
            <a:prstGeom prst="rect">
              <a:avLst/>
            </a:prstGeom>
            <a:noFill/>
          </p:spPr>
          <p:txBody>
            <a:bodyPr wrap="square" lIns="0" tIns="0" rIns="0" bIns="0" rtlCol="0">
              <a:noAutofit/>
            </a:bodyPr>
            <a:lstStyle/>
            <a:p>
              <a:pPr fontAlgn="base">
                <a:spcBef>
                  <a:spcPts val="600"/>
                </a:spcBef>
                <a:spcAft>
                  <a:spcPct val="0"/>
                </a:spcAft>
                <a:buClr>
                  <a:srgbClr val="F0AB00"/>
                </a:buClr>
                <a:buSzPct val="80000"/>
              </a:pPr>
              <a:r>
                <a:rPr lang="en-US" sz="1800" b="1" kern="0" dirty="0">
                  <a:ea typeface="Arial Unicode MS" pitchFamily="34" charset="-128"/>
                  <a:cs typeface="Arial Unicode MS" pitchFamily="34" charset="-128"/>
                </a:rPr>
                <a:t>Common Basis for Domain-Specific Frameworks </a:t>
              </a:r>
              <a:r>
                <a:rPr lang="en-US" sz="1800" kern="0" dirty="0">
                  <a:ea typeface="Arial Unicode MS" pitchFamily="34" charset="-128"/>
                  <a:cs typeface="Arial Unicode MS" pitchFamily="34" charset="-128"/>
                </a:rPr>
                <a:t>e.g. UI, Analytics, OData, BW,…</a:t>
              </a:r>
            </a:p>
            <a:p>
              <a:pPr fontAlgn="base">
                <a:spcBef>
                  <a:spcPts val="600"/>
                </a:spcBef>
                <a:spcAft>
                  <a:spcPct val="0"/>
                </a:spcAft>
                <a:buClr>
                  <a:srgbClr val="F0AB00"/>
                </a:buClr>
                <a:buSzPct val="80000"/>
              </a:pPr>
              <a:r>
                <a:rPr lang="en-US" sz="1800" i="1" kern="0" dirty="0">
                  <a:ea typeface="Arial Unicode MS" pitchFamily="34" charset="-128"/>
                  <a:cs typeface="Arial Unicode MS" pitchFamily="34" charset="-128"/>
                </a:rPr>
                <a:t>@AnalyticsDetails.aggregationBehaviour: SUM </a:t>
              </a:r>
            </a:p>
          </p:txBody>
        </p:sp>
      </p:grpSp>
      <p:grpSp>
        <p:nvGrpSpPr>
          <p:cNvPr id="31" name="Group 30"/>
          <p:cNvGrpSpPr/>
          <p:nvPr/>
        </p:nvGrpSpPr>
        <p:grpSpPr>
          <a:xfrm>
            <a:off x="6309840" y="3082730"/>
            <a:ext cx="5710890" cy="1477007"/>
            <a:chOff x="323476" y="1336592"/>
            <a:chExt cx="5789915" cy="1477349"/>
          </a:xfrm>
        </p:grpSpPr>
        <p:sp>
          <p:nvSpPr>
            <p:cNvPr id="32" name="TextBox 31"/>
            <p:cNvSpPr txBox="1"/>
            <p:nvPr/>
          </p:nvSpPr>
          <p:spPr>
            <a:xfrm>
              <a:off x="323476" y="1336592"/>
              <a:ext cx="693955" cy="1477349"/>
            </a:xfrm>
            <a:prstGeom prst="rect">
              <a:avLst/>
            </a:prstGeom>
            <a:noFill/>
          </p:spPr>
          <p:txBody>
            <a:bodyPr wrap="none" lIns="0" tIns="0" rIns="0" bIns="0" rtlCol="0">
              <a:spAutoFit/>
            </a:bodyPr>
            <a:lstStyle/>
            <a:p>
              <a:pPr fontAlgn="base">
                <a:spcBef>
                  <a:spcPts val="600"/>
                </a:spcBef>
                <a:spcAft>
                  <a:spcPct val="0"/>
                </a:spcAft>
                <a:buClr>
                  <a:srgbClr val="F0AB00"/>
                </a:buClr>
                <a:buSzPct val="80000"/>
              </a:pPr>
              <a:r>
                <a:rPr lang="en-GB" sz="9598" dirty="0">
                  <a:ln w="12700">
                    <a:solidFill>
                      <a:schemeClr val="bg1">
                        <a:lumMod val="85000"/>
                      </a:schemeClr>
                    </a:solidFill>
                    <a:prstDash val="solid"/>
                  </a:ln>
                  <a:latin typeface="Avenir Light"/>
                </a:rPr>
                <a:t>5</a:t>
              </a:r>
            </a:p>
          </p:txBody>
        </p:sp>
        <p:sp>
          <p:nvSpPr>
            <p:cNvPr id="33" name="TextBox 32"/>
            <p:cNvSpPr txBox="1"/>
            <p:nvPr/>
          </p:nvSpPr>
          <p:spPr>
            <a:xfrm>
              <a:off x="1109440" y="1623288"/>
              <a:ext cx="5003951" cy="907131"/>
            </a:xfrm>
            <a:prstGeom prst="rect">
              <a:avLst/>
            </a:prstGeom>
            <a:noFill/>
          </p:spPr>
          <p:txBody>
            <a:bodyPr wrap="square" lIns="0" tIns="0" rIns="0" bIns="0" rtlCol="0">
              <a:noAutofit/>
            </a:bodyPr>
            <a:lstStyle/>
            <a:p>
              <a:pPr fontAlgn="base">
                <a:spcBef>
                  <a:spcPts val="600"/>
                </a:spcBef>
                <a:spcAft>
                  <a:spcPct val="0"/>
                </a:spcAft>
                <a:buClr>
                  <a:srgbClr val="F0AB00"/>
                </a:buClr>
                <a:buSzPct val="80000"/>
              </a:pPr>
              <a:r>
                <a:rPr lang="en-US" sz="1800" b="1" kern="0" dirty="0">
                  <a:ea typeface="Arial Unicode MS" pitchFamily="34" charset="-128"/>
                  <a:cs typeface="Arial Unicode MS" pitchFamily="34" charset="-128"/>
                </a:rPr>
                <a:t>Built-in Functions and Code Pushdown</a:t>
              </a:r>
            </a:p>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Table Functions for Breakout Scenarios</a:t>
              </a:r>
            </a:p>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Rich Set of Built-in SQL Functions</a:t>
              </a:r>
            </a:p>
          </p:txBody>
        </p:sp>
      </p:grpSp>
      <p:grpSp>
        <p:nvGrpSpPr>
          <p:cNvPr id="34" name="Group 33"/>
          <p:cNvGrpSpPr/>
          <p:nvPr/>
        </p:nvGrpSpPr>
        <p:grpSpPr>
          <a:xfrm>
            <a:off x="6309840" y="4829558"/>
            <a:ext cx="5586783" cy="1477007"/>
            <a:chOff x="323476" y="1336592"/>
            <a:chExt cx="5635054" cy="1477349"/>
          </a:xfrm>
        </p:grpSpPr>
        <p:sp>
          <p:nvSpPr>
            <p:cNvPr id="35" name="TextBox 34"/>
            <p:cNvSpPr txBox="1"/>
            <p:nvPr/>
          </p:nvSpPr>
          <p:spPr>
            <a:xfrm>
              <a:off x="323476" y="1336592"/>
              <a:ext cx="690397" cy="1477349"/>
            </a:xfrm>
            <a:prstGeom prst="rect">
              <a:avLst/>
            </a:prstGeom>
            <a:noFill/>
          </p:spPr>
          <p:txBody>
            <a:bodyPr wrap="none" lIns="0" tIns="0" rIns="0" bIns="0" rtlCol="0">
              <a:spAutoFit/>
            </a:bodyPr>
            <a:lstStyle/>
            <a:p>
              <a:pPr fontAlgn="base">
                <a:spcBef>
                  <a:spcPts val="600"/>
                </a:spcBef>
                <a:spcAft>
                  <a:spcPct val="0"/>
                </a:spcAft>
                <a:buClr>
                  <a:srgbClr val="F0AB00"/>
                </a:buClr>
                <a:buSzPct val="80000"/>
              </a:pPr>
              <a:r>
                <a:rPr lang="en-GB" sz="9598" dirty="0">
                  <a:ln w="12700">
                    <a:solidFill>
                      <a:schemeClr val="bg1">
                        <a:lumMod val="85000"/>
                      </a:schemeClr>
                    </a:solidFill>
                    <a:prstDash val="solid"/>
                  </a:ln>
                  <a:latin typeface="Avenir Light"/>
                </a:rPr>
                <a:t>6</a:t>
              </a:r>
            </a:p>
          </p:txBody>
        </p:sp>
        <p:sp>
          <p:nvSpPr>
            <p:cNvPr id="36" name="TextBox 35"/>
            <p:cNvSpPr txBox="1"/>
            <p:nvPr/>
          </p:nvSpPr>
          <p:spPr>
            <a:xfrm>
              <a:off x="1095782" y="1623288"/>
              <a:ext cx="4862748" cy="907131"/>
            </a:xfrm>
            <a:prstGeom prst="rect">
              <a:avLst/>
            </a:prstGeom>
            <a:noFill/>
          </p:spPr>
          <p:txBody>
            <a:bodyPr wrap="square" lIns="0" tIns="0" rIns="0" bIns="0" rtlCol="0">
              <a:noAutofit/>
            </a:bodyPr>
            <a:lstStyle/>
            <a:p>
              <a:pPr fontAlgn="base">
                <a:spcBef>
                  <a:spcPts val="600"/>
                </a:spcBef>
                <a:spcAft>
                  <a:spcPct val="0"/>
                </a:spcAft>
                <a:buClr>
                  <a:srgbClr val="F0AB00"/>
                </a:buClr>
                <a:buSzPct val="80000"/>
              </a:pPr>
              <a:r>
                <a:rPr lang="en-US" sz="1800" b="1" kern="0" dirty="0">
                  <a:ea typeface="Arial Unicode MS" pitchFamily="34" charset="-128"/>
                  <a:cs typeface="Arial Unicode MS" pitchFamily="34" charset="-128"/>
                </a:rPr>
                <a:t>Extensible</a:t>
              </a:r>
            </a:p>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On model level thru extensions</a:t>
              </a:r>
            </a:p>
            <a:p>
              <a:pPr fontAlgn="base">
                <a:spcBef>
                  <a:spcPts val="600"/>
                </a:spcBef>
                <a:spcAft>
                  <a:spcPct val="0"/>
                </a:spcAft>
                <a:buClr>
                  <a:srgbClr val="F0AB00"/>
                </a:buClr>
                <a:buSzPct val="80000"/>
              </a:pPr>
              <a:r>
                <a:rPr lang="en-US" sz="1800" kern="0" dirty="0">
                  <a:ea typeface="Arial Unicode MS" pitchFamily="34" charset="-128"/>
                  <a:cs typeface="Arial Unicode MS" pitchFamily="34" charset="-128"/>
                </a:rPr>
                <a:t>On meta-model level thru annotations</a:t>
              </a:r>
            </a:p>
            <a:p>
              <a:pPr fontAlgn="base">
                <a:spcBef>
                  <a:spcPts val="600"/>
                </a:spcBef>
                <a:spcAft>
                  <a:spcPct val="0"/>
                </a:spcAft>
                <a:buClr>
                  <a:srgbClr val="F0AB00"/>
                </a:buClr>
                <a:buSzPct val="80000"/>
              </a:pPr>
              <a:endParaRPr lang="en-US" sz="1800" b="1" kern="0" dirty="0">
                <a:ea typeface="Arial Unicode MS" pitchFamily="34" charset="-128"/>
                <a:cs typeface="Arial Unicode MS" pitchFamily="34" charset="-128"/>
              </a:endParaRPr>
            </a:p>
          </p:txBody>
        </p:sp>
      </p:grpSp>
    </p:spTree>
    <p:extLst>
      <p:ext uri="{BB962C8B-B14F-4D97-AF65-F5344CB8AC3E}">
        <p14:creationId xmlns:p14="http://schemas.microsoft.com/office/powerpoint/2010/main" val="40052674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Concept of CDS </a:t>
            </a:r>
            <a:endParaRPr lang="en-IN" sz="3600" dirty="0">
              <a:latin typeface="Cooper Black" panose="0208090404030B020404" pitchFamily="18"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12" name="TextBox 11">
            <a:extLst>
              <a:ext uri="{FF2B5EF4-FFF2-40B4-BE49-F238E27FC236}">
                <a16:creationId xmlns="" xmlns:a16="http://schemas.microsoft.com/office/drawing/2014/main" id="{C3D67074-ABBF-4F1F-8F04-07B7C002C1DF}"/>
              </a:ext>
            </a:extLst>
          </p:cNvPr>
          <p:cNvSpPr txBox="1"/>
          <p:nvPr/>
        </p:nvSpPr>
        <p:spPr>
          <a:xfrm>
            <a:off x="693564" y="1003192"/>
            <a:ext cx="9733136" cy="5078313"/>
          </a:xfrm>
          <a:prstGeom prst="rect">
            <a:avLst/>
          </a:prstGeom>
          <a:noFill/>
        </p:spPr>
        <p:txBody>
          <a:bodyPr wrap="square" rtlCol="0">
            <a:spAutoFit/>
          </a:bodyPr>
          <a:lstStyle/>
          <a:p>
            <a:pPr marL="342900" marR="0" lvl="0" indent="-342900" algn="just"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effectLst/>
                <a:uLnTx/>
                <a:uFillTx/>
                <a:latin typeface="Calibri"/>
              </a:rPr>
              <a:t>Can I develop CDS views if my Company is not on HANA?</a:t>
            </a:r>
          </a:p>
          <a:p>
            <a:pPr lvl="1" algn="just">
              <a:defRPr/>
            </a:pPr>
            <a:r>
              <a:rPr lang="en-US" sz="1800" dirty="0">
                <a:latin typeface="Calibri"/>
              </a:rPr>
              <a:t>Yes, Provided your ABAP system is above NW 7.4 SP6 +.</a:t>
            </a:r>
          </a:p>
          <a:p>
            <a:pPr lvl="1" algn="just">
              <a:defRPr/>
            </a:pPr>
            <a:r>
              <a:rPr lang="en-US" sz="1800" dirty="0">
                <a:latin typeface="Calibri"/>
              </a:rPr>
              <a:t>You may not get the full potential as you may get when you are on HANA.</a:t>
            </a:r>
          </a:p>
          <a:p>
            <a:pPr lvl="1" algn="just">
              <a:defRPr/>
            </a:pPr>
            <a:endParaRPr kumimoji="0" lang="en-US" sz="1800" b="0" i="0" u="none" strike="noStrike" kern="1200" cap="none" spc="0" normalizeH="0" baseline="0" noProof="0" dirty="0">
              <a:ln>
                <a:noFill/>
              </a:ln>
              <a:effectLst/>
              <a:uLnTx/>
              <a:uFillTx/>
              <a:latin typeface="Calibri"/>
            </a:endParaRPr>
          </a:p>
          <a:p>
            <a:pPr marL="342900" marR="0" lvl="0" indent="-342900" algn="just" defTabSz="914400" rtl="0" eaLnBrk="1" fontAlgn="auto" latinLnBrk="0" hangingPunct="1">
              <a:lnSpc>
                <a:spcPct val="100000"/>
              </a:lnSpc>
              <a:spcBef>
                <a:spcPts val="0"/>
              </a:spcBef>
              <a:spcAft>
                <a:spcPts val="0"/>
              </a:spcAft>
              <a:buClrTx/>
              <a:buSzTx/>
              <a:buFontTx/>
              <a:buAutoNum type="arabicPeriod"/>
              <a:tabLst/>
              <a:defRPr/>
            </a:pPr>
            <a:r>
              <a:rPr lang="en-US" sz="1800" dirty="0">
                <a:latin typeface="Calibri"/>
              </a:rPr>
              <a:t>Are CDS views same as HANA Calculation Views?</a:t>
            </a:r>
          </a:p>
          <a:p>
            <a:pPr lvl="1" algn="just">
              <a:defRPr/>
            </a:pPr>
            <a:r>
              <a:rPr lang="en-US" sz="1800" dirty="0">
                <a:latin typeface="Calibri"/>
              </a:rPr>
              <a:t>No. HANA Calc view created in HANA Directly, But CDS views are created in ABAP.</a:t>
            </a:r>
          </a:p>
          <a:p>
            <a:pPr lvl="1" algn="just">
              <a:defRPr/>
            </a:pPr>
            <a:r>
              <a:rPr lang="en-US" sz="1800" dirty="0">
                <a:latin typeface="Calibri"/>
              </a:rPr>
              <a:t>When you activate it generate Runtime object which is a HANA View inside of HANA.</a:t>
            </a:r>
          </a:p>
          <a:p>
            <a:pPr lvl="1" algn="just">
              <a:defRPr/>
            </a:pPr>
            <a:endParaRPr lang="en-US" sz="1800" dirty="0">
              <a:latin typeface="Calibri"/>
            </a:endParaRPr>
          </a:p>
          <a:p>
            <a:pPr marL="342900" indent="-342900" algn="just">
              <a:buAutoNum type="arabicPeriod" startAt="3"/>
              <a:defRPr/>
            </a:pPr>
            <a:r>
              <a:rPr lang="en-US" sz="1800" dirty="0">
                <a:latin typeface="Calibri"/>
              </a:rPr>
              <a:t>Which system do I code cds views.</a:t>
            </a:r>
          </a:p>
          <a:p>
            <a:pPr lvl="1" algn="just">
              <a:defRPr/>
            </a:pPr>
            <a:r>
              <a:rPr lang="en-US" sz="1800" dirty="0">
                <a:latin typeface="Calibri"/>
              </a:rPr>
              <a:t>ABAP system only using ADT</a:t>
            </a:r>
          </a:p>
          <a:p>
            <a:pPr lvl="1" algn="just">
              <a:defRPr/>
            </a:pPr>
            <a:endParaRPr lang="en-US" sz="1800" dirty="0">
              <a:latin typeface="Calibri"/>
            </a:endParaRPr>
          </a:p>
          <a:p>
            <a:pPr marL="342900" marR="0" lvl="0" indent="-342900" algn="just" defTabSz="914400" rtl="0" eaLnBrk="1" fontAlgn="auto" latinLnBrk="0" hangingPunct="1">
              <a:lnSpc>
                <a:spcPct val="100000"/>
              </a:lnSpc>
              <a:spcBef>
                <a:spcPts val="0"/>
              </a:spcBef>
              <a:spcAft>
                <a:spcPts val="0"/>
              </a:spcAft>
              <a:buClrTx/>
              <a:buSzTx/>
              <a:buAutoNum type="arabicPeriod" startAt="4"/>
              <a:tabLst/>
              <a:defRPr/>
            </a:pPr>
            <a:r>
              <a:rPr kumimoji="0" lang="en-US" sz="1800" b="0" i="0" u="none" strike="noStrike" kern="1200" cap="none" spc="0" normalizeH="0" baseline="0" noProof="0" dirty="0">
                <a:ln>
                  <a:noFill/>
                </a:ln>
                <a:effectLst/>
                <a:uLnTx/>
                <a:uFillTx/>
                <a:latin typeface="Calibri"/>
              </a:rPr>
              <a:t>Which is the best way and best practice to implement the CDS views? </a:t>
            </a:r>
            <a:r>
              <a:rPr lang="en-US" sz="1800" dirty="0">
                <a:latin typeface="Calibri"/>
              </a:rPr>
              <a:t>Are there some guidelines on CDS views for S/4HANA?</a:t>
            </a:r>
          </a:p>
          <a:p>
            <a:pPr lvl="1" algn="just">
              <a:defRPr/>
            </a:pPr>
            <a:r>
              <a:rPr lang="en-US" sz="1800" dirty="0">
                <a:latin typeface="Calibri"/>
              </a:rPr>
              <a:t>You can get good performance with CDS views, there are guidelines which we can use like VDM</a:t>
            </a:r>
          </a:p>
          <a:p>
            <a:pPr marL="342900" indent="-342900" algn="just">
              <a:buFont typeface="+mj-lt"/>
              <a:buAutoNum type="arabicPeriod" startAt="4"/>
              <a:defRPr/>
            </a:pPr>
            <a:r>
              <a:rPr kumimoji="0" lang="en-US" sz="1800" b="0" i="0" u="none" strike="noStrike" kern="1200" cap="none" spc="0" normalizeH="0" baseline="0" noProof="0" dirty="0">
                <a:ln>
                  <a:noFill/>
                </a:ln>
                <a:effectLst/>
                <a:uLnTx/>
                <a:uFillTx/>
                <a:latin typeface="Calibri"/>
              </a:rPr>
              <a:t>I have heard about </a:t>
            </a:r>
            <a:r>
              <a:rPr lang="en-US" sz="1800" dirty="0">
                <a:latin typeface="Calibri"/>
              </a:rPr>
              <a:t>HANA CDS views also, are these same</a:t>
            </a:r>
            <a:r>
              <a:rPr lang="en-US" sz="1800" dirty="0" smtClean="0">
                <a:latin typeface="Calibri"/>
              </a:rPr>
              <a:t>?</a:t>
            </a:r>
          </a:p>
          <a:p>
            <a:pPr algn="just">
              <a:defRPr/>
            </a:pPr>
            <a:r>
              <a:rPr lang="en-US" dirty="0">
                <a:latin typeface="Calibri"/>
              </a:rPr>
              <a:t> </a:t>
            </a:r>
            <a:r>
              <a:rPr lang="en-US" dirty="0" smtClean="0">
                <a:latin typeface="Calibri"/>
              </a:rPr>
              <a:t>      </a:t>
            </a:r>
            <a:r>
              <a:rPr lang="en-US" sz="1800" dirty="0" smtClean="0">
                <a:latin typeface="Calibri"/>
              </a:rPr>
              <a:t>No</a:t>
            </a:r>
            <a:r>
              <a:rPr lang="en-US" sz="1800" dirty="0">
                <a:latin typeface="Calibri"/>
              </a:rPr>
              <a:t>. ABAP CDS and HANA CDS are one concept but 2 flavor. </a:t>
            </a:r>
          </a:p>
          <a:p>
            <a:pPr lvl="1" algn="just">
              <a:defRPr/>
            </a:pPr>
            <a:r>
              <a:rPr lang="en-US" sz="1800" dirty="0">
                <a:latin typeface="Calibri"/>
              </a:rPr>
              <a:t>HANA CDS is used in companies who buys HANA only, they don’t have ABAP system</a:t>
            </a:r>
            <a:r>
              <a:rPr lang="en-US" sz="1800" dirty="0"/>
              <a:t>. </a:t>
            </a:r>
            <a:r>
              <a:rPr lang="en-US" sz="1800" dirty="0">
                <a:hlinkClick r:id="rId5"/>
              </a:rPr>
              <a:t>https://</a:t>
            </a:r>
            <a:r>
              <a:rPr lang="en-US" sz="1800" dirty="0" smtClean="0">
                <a:hlinkClick r:id="rId5"/>
              </a:rPr>
              <a:t>www.youtube.com/watch?v=rTsAg_OGh-A</a:t>
            </a:r>
            <a:endParaRPr lang="en-US" sz="1800" dirty="0"/>
          </a:p>
        </p:txBody>
      </p:sp>
      <p:pic>
        <p:nvPicPr>
          <p:cNvPr id="16" name="Picture 2" descr="Cartoon character and hands question mar vector free download"/>
          <p:cNvPicPr>
            <a:picLocks noChangeAspect="1" noChangeArrowheads="1"/>
          </p:cNvPicPr>
          <p:nvPr/>
        </p:nvPicPr>
        <p:blipFill rotWithShape="1">
          <a:blip r:embed="rId6">
            <a:extLst>
              <a:ext uri="{28A0092B-C50C-407E-A947-70E740481C1C}">
                <a14:useLocalDpi xmlns:a14="http://schemas.microsoft.com/office/drawing/2010/main" val="0"/>
              </a:ext>
            </a:extLst>
          </a:blip>
          <a:srcRect l="10469" t="9716" r="7444" b="10979"/>
          <a:stretch/>
        </p:blipFill>
        <p:spPr bwMode="auto">
          <a:xfrm>
            <a:off x="8904468" y="836712"/>
            <a:ext cx="3166608" cy="30592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09872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502920" y="495335"/>
            <a:ext cx="11295379"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Paradigm Changes in Application Programming</a:t>
            </a:r>
            <a:endParaRPr lang="en-IN" sz="3600" dirty="0">
              <a:latin typeface="Cooper Black" panose="0208090404030B020404" pitchFamily="18"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12" name="Rectangle 11"/>
          <p:cNvSpPr/>
          <p:nvPr/>
        </p:nvSpPr>
        <p:spPr bwMode="gray">
          <a:xfrm>
            <a:off x="4093026" y="3859956"/>
            <a:ext cx="4246034" cy="1838165"/>
          </a:xfrm>
          <a:prstGeom prst="rect">
            <a:avLst/>
          </a:prstGeom>
          <a:solidFill>
            <a:schemeClr val="bg1"/>
          </a:solidFill>
          <a:ln w="19050" cmpd="sng" algn="ctr">
            <a:solidFill>
              <a:schemeClr val="accent5"/>
            </a:solidFill>
            <a:miter lim="800000"/>
            <a:headEnd/>
            <a:tailEnd/>
          </a:ln>
        </p:spPr>
        <p:txBody>
          <a:bodyPr vert="vert270" lIns="89958" tIns="71966" rIns="89958" bIns="71966" rtlCol="0" anchor="ctr"/>
          <a:lstStyle/>
          <a:p>
            <a:pPr algn="ctr" defTabSz="914034" fontAlgn="base">
              <a:spcBef>
                <a:spcPct val="50000"/>
              </a:spcBef>
              <a:spcAft>
                <a:spcPct val="0"/>
              </a:spcAft>
              <a:buClr>
                <a:srgbClr val="F0AB00"/>
              </a:buClr>
              <a:buSzPct val="80000"/>
            </a:pPr>
            <a:endParaRPr lang="en-GB" sz="1800" kern="0" dirty="0">
              <a:ea typeface="Arial Unicode MS" pitchFamily="34" charset="-128"/>
              <a:cs typeface="Arial Unicode MS" pitchFamily="34" charset="-128"/>
            </a:endParaRPr>
          </a:p>
        </p:txBody>
      </p:sp>
      <p:sp>
        <p:nvSpPr>
          <p:cNvPr id="16" name="Rectangle 15"/>
          <p:cNvSpPr/>
          <p:nvPr/>
        </p:nvSpPr>
        <p:spPr>
          <a:xfrm>
            <a:off x="5990254" y="4234143"/>
            <a:ext cx="1348105" cy="830952"/>
          </a:xfrm>
          <a:prstGeom prst="rect">
            <a:avLst/>
          </a:prstGeom>
          <a:noFill/>
          <a:ln w="19050" cmpd="sng">
            <a:noFill/>
          </a:ln>
        </p:spPr>
        <p:txBody>
          <a:bodyPr wrap="none" lIns="91398" tIns="45698" rIns="91398" bIns="45698">
            <a:spAutoFit/>
          </a:bodyPr>
          <a:lstStyle/>
          <a:p>
            <a:r>
              <a:rPr lang="en-GB" sz="2400" dirty="0">
                <a:ln w="12700">
                  <a:solidFill>
                    <a:schemeClr val="bg1">
                      <a:lumMod val="65000"/>
                    </a:schemeClr>
                  </a:solidFill>
                  <a:prstDash val="solid"/>
                </a:ln>
                <a:latin typeface="+mn-lt"/>
              </a:rPr>
              <a:t/>
            </a:r>
            <a:br>
              <a:rPr lang="en-GB" sz="2400" dirty="0">
                <a:ln w="12700">
                  <a:solidFill>
                    <a:schemeClr val="bg1">
                      <a:lumMod val="65000"/>
                    </a:schemeClr>
                  </a:solidFill>
                  <a:prstDash val="solid"/>
                </a:ln>
                <a:latin typeface="+mn-lt"/>
              </a:rPr>
            </a:br>
            <a:r>
              <a:rPr lang="en-GB" sz="2400" dirty="0">
                <a:ln w="12700">
                  <a:solidFill>
                    <a:schemeClr val="tx1">
                      <a:lumMod val="50000"/>
                      <a:lumOff val="50000"/>
                    </a:schemeClr>
                  </a:solidFill>
                  <a:prstDash val="solid"/>
                </a:ln>
                <a:latin typeface="+mn-lt"/>
              </a:rPr>
              <a:t>Database</a:t>
            </a:r>
          </a:p>
        </p:txBody>
      </p:sp>
      <p:sp>
        <p:nvSpPr>
          <p:cNvPr id="17" name="Rectangle 16"/>
          <p:cNvSpPr/>
          <p:nvPr/>
        </p:nvSpPr>
        <p:spPr bwMode="gray">
          <a:xfrm>
            <a:off x="4095745" y="1938660"/>
            <a:ext cx="4226160" cy="1560304"/>
          </a:xfrm>
          <a:prstGeom prst="rect">
            <a:avLst/>
          </a:prstGeom>
          <a:solidFill>
            <a:schemeClr val="bg1"/>
          </a:solidFill>
          <a:ln w="19050" cmpd="sng" algn="ctr">
            <a:solidFill>
              <a:schemeClr val="accent2"/>
            </a:solidFill>
            <a:miter lim="800000"/>
            <a:headEnd/>
            <a:tailEnd/>
          </a:ln>
        </p:spPr>
        <p:txBody>
          <a:bodyPr vert="vert270" lIns="89958" tIns="71966" rIns="89958" bIns="71966" rtlCol="0" anchor="ctr"/>
          <a:lstStyle/>
          <a:p>
            <a:pPr algn="ctr" defTabSz="914034" fontAlgn="base">
              <a:spcBef>
                <a:spcPct val="50000"/>
              </a:spcBef>
              <a:spcAft>
                <a:spcPct val="0"/>
              </a:spcAft>
              <a:buClr>
                <a:srgbClr val="F0AB00"/>
              </a:buClr>
              <a:buSzPct val="80000"/>
            </a:pPr>
            <a:endParaRPr lang="en-GB" sz="1800" kern="0" dirty="0">
              <a:ea typeface="Arial Unicode MS" pitchFamily="34" charset="-128"/>
              <a:cs typeface="Arial Unicode MS" pitchFamily="34" charset="-128"/>
            </a:endParaRPr>
          </a:p>
        </p:txBody>
      </p:sp>
      <p:sp>
        <p:nvSpPr>
          <p:cNvPr id="18" name="Rectangle 17"/>
          <p:cNvSpPr/>
          <p:nvPr/>
        </p:nvSpPr>
        <p:spPr>
          <a:xfrm>
            <a:off x="5990254" y="2156830"/>
            <a:ext cx="1867734" cy="1200284"/>
          </a:xfrm>
          <a:prstGeom prst="rect">
            <a:avLst/>
          </a:prstGeom>
          <a:noFill/>
          <a:ln w="19050" cmpd="sng">
            <a:noFill/>
          </a:ln>
        </p:spPr>
        <p:txBody>
          <a:bodyPr wrap="none" lIns="91398" tIns="45698" rIns="91398" bIns="45698">
            <a:spAutoFit/>
          </a:bodyPr>
          <a:lstStyle/>
          <a:p>
            <a:r>
              <a:rPr lang="en-GB" sz="2400" dirty="0">
                <a:ln w="12700">
                  <a:solidFill>
                    <a:schemeClr val="tx1">
                      <a:lumMod val="50000"/>
                      <a:lumOff val="50000"/>
                    </a:schemeClr>
                  </a:solidFill>
                  <a:prstDash val="solid"/>
                </a:ln>
                <a:latin typeface="+mn-lt"/>
              </a:rPr>
              <a:t>Application </a:t>
            </a:r>
            <a:br>
              <a:rPr lang="en-GB" sz="2400" dirty="0">
                <a:ln w="12700">
                  <a:solidFill>
                    <a:schemeClr val="tx1">
                      <a:lumMod val="50000"/>
                      <a:lumOff val="50000"/>
                    </a:schemeClr>
                  </a:solidFill>
                  <a:prstDash val="solid"/>
                </a:ln>
                <a:latin typeface="+mn-lt"/>
              </a:rPr>
            </a:br>
            <a:r>
              <a:rPr lang="en-GB" sz="2400" dirty="0">
                <a:ln w="12700">
                  <a:solidFill>
                    <a:schemeClr val="tx1">
                      <a:lumMod val="50000"/>
                      <a:lumOff val="50000"/>
                    </a:schemeClr>
                  </a:solidFill>
                  <a:prstDash val="solid"/>
                </a:ln>
                <a:latin typeface="+mn-lt"/>
              </a:rPr>
              <a:t>Programming</a:t>
            </a:r>
            <a:br>
              <a:rPr lang="en-GB" sz="2400" dirty="0">
                <a:ln w="12700">
                  <a:solidFill>
                    <a:schemeClr val="tx1">
                      <a:lumMod val="50000"/>
                      <a:lumOff val="50000"/>
                    </a:schemeClr>
                  </a:solidFill>
                  <a:prstDash val="solid"/>
                </a:ln>
                <a:latin typeface="+mn-lt"/>
              </a:rPr>
            </a:br>
            <a:r>
              <a:rPr lang="en-GB" sz="2400" dirty="0">
                <a:ln w="12700">
                  <a:solidFill>
                    <a:schemeClr val="tx1">
                      <a:lumMod val="50000"/>
                      <a:lumOff val="50000"/>
                    </a:schemeClr>
                  </a:solidFill>
                  <a:prstDash val="solid"/>
                </a:ln>
                <a:latin typeface="+mn-lt"/>
              </a:rPr>
              <a:t>Models</a:t>
            </a:r>
          </a:p>
        </p:txBody>
      </p:sp>
      <p:sp>
        <p:nvSpPr>
          <p:cNvPr id="20" name="Right Triangle 19"/>
          <p:cNvSpPr/>
          <p:nvPr/>
        </p:nvSpPr>
        <p:spPr bwMode="gray">
          <a:xfrm>
            <a:off x="8575994" y="1938660"/>
            <a:ext cx="2836413" cy="3759461"/>
          </a:xfrm>
          <a:prstGeom prst="rtTriangle">
            <a:avLst/>
          </a:prstGeom>
          <a:solidFill>
            <a:schemeClr val="bg1">
              <a:alpha val="0"/>
            </a:schemeClr>
          </a:solidFill>
          <a:ln w="19050" cmpd="sng">
            <a:solidFill>
              <a:schemeClr val="accent3"/>
            </a:solidFill>
            <a:headEnd/>
            <a:tailEnd/>
          </a:ln>
        </p:spPr>
        <p:style>
          <a:lnRef idx="2">
            <a:schemeClr val="accent6"/>
          </a:lnRef>
          <a:fillRef idx="1">
            <a:schemeClr val="lt1"/>
          </a:fillRef>
          <a:effectRef idx="0">
            <a:schemeClr val="accent6"/>
          </a:effectRef>
          <a:fontRef idx="minor">
            <a:schemeClr val="dk1"/>
          </a:fontRef>
        </p:style>
        <p:txBody>
          <a:bodyPr lIns="89958" tIns="71966" rIns="89958" bIns="71966" rtlCol="0" anchor="ctr"/>
          <a:lstStyle/>
          <a:p>
            <a:pPr algn="ctr" defTabSz="914034" fontAlgn="base">
              <a:spcBef>
                <a:spcPct val="50000"/>
              </a:spcBef>
              <a:spcAft>
                <a:spcPct val="0"/>
              </a:spcAft>
              <a:buClr>
                <a:srgbClr val="F0AB00"/>
              </a:buClr>
              <a:buSzPct val="80000"/>
            </a:pPr>
            <a:endParaRPr lang="en-US" sz="2000" kern="0" dirty="0">
              <a:solidFill>
                <a:schemeClr val="tx1"/>
              </a:solidFill>
              <a:ea typeface="Arial Unicode MS" pitchFamily="34" charset="-128"/>
              <a:cs typeface="Arial Unicode MS" pitchFamily="34" charset="-128"/>
            </a:endParaRPr>
          </a:p>
        </p:txBody>
      </p:sp>
      <p:sp>
        <p:nvSpPr>
          <p:cNvPr id="23" name="Right Triangle 22"/>
          <p:cNvSpPr/>
          <p:nvPr/>
        </p:nvSpPr>
        <p:spPr bwMode="gray">
          <a:xfrm rot="10800000">
            <a:off x="927660" y="1935958"/>
            <a:ext cx="2897371" cy="3759462"/>
          </a:xfrm>
          <a:prstGeom prst="rtTriangle">
            <a:avLst/>
          </a:prstGeom>
          <a:noFill/>
          <a:ln w="19050" cmpd="sng">
            <a:solidFill>
              <a:schemeClr val="accent1"/>
            </a:solidFill>
            <a:headEnd/>
            <a:tailEnd/>
          </a:ln>
        </p:spPr>
        <p:style>
          <a:lnRef idx="2">
            <a:schemeClr val="accent6"/>
          </a:lnRef>
          <a:fillRef idx="1">
            <a:schemeClr val="lt1"/>
          </a:fillRef>
          <a:effectRef idx="0">
            <a:schemeClr val="accent6"/>
          </a:effectRef>
          <a:fontRef idx="minor">
            <a:schemeClr val="dk1"/>
          </a:fontRef>
        </p:style>
        <p:txBody>
          <a:bodyPr lIns="89958" tIns="71966" rIns="89958" bIns="71966" rtlCol="0" anchor="ctr"/>
          <a:lstStyle/>
          <a:p>
            <a:pPr algn="ctr" defTabSz="914034" fontAlgn="base">
              <a:spcBef>
                <a:spcPct val="50000"/>
              </a:spcBef>
              <a:spcAft>
                <a:spcPct val="0"/>
              </a:spcAft>
              <a:buClr>
                <a:srgbClr val="F0AB00"/>
              </a:buClr>
              <a:buSzPct val="80000"/>
            </a:pPr>
            <a:endParaRPr lang="en-US" sz="2000" kern="0" dirty="0">
              <a:solidFill>
                <a:schemeClr val="tx1"/>
              </a:solidFill>
              <a:ea typeface="Arial Unicode MS" pitchFamily="34" charset="-128"/>
              <a:cs typeface="Arial Unicode MS" pitchFamily="34" charset="-128"/>
            </a:endParaRPr>
          </a:p>
        </p:txBody>
      </p:sp>
      <p:sp>
        <p:nvSpPr>
          <p:cNvPr id="25" name="TextBox 24"/>
          <p:cNvSpPr txBox="1"/>
          <p:nvPr/>
        </p:nvSpPr>
        <p:spPr>
          <a:xfrm rot="3116429">
            <a:off x="508792" y="3753488"/>
            <a:ext cx="3130054" cy="276871"/>
          </a:xfrm>
          <a:prstGeom prst="rect">
            <a:avLst/>
          </a:prstGeom>
          <a:noFill/>
          <a:ln w="19050" cmpd="sng">
            <a:noFill/>
          </a:ln>
        </p:spPr>
        <p:txBody>
          <a:bodyPr wrap="square" lIns="0" tIns="0" rIns="0" bIns="0" rtlCol="0">
            <a:spAutoFit/>
          </a:bodyPr>
          <a:lstStyle/>
          <a:p>
            <a:pPr algn="ctr" fontAlgn="base">
              <a:spcBef>
                <a:spcPts val="600"/>
              </a:spcBef>
              <a:spcAft>
                <a:spcPct val="0"/>
              </a:spcAft>
              <a:buClr>
                <a:srgbClr val="F0AB00"/>
              </a:buClr>
              <a:buSzPct val="80000"/>
            </a:pPr>
            <a:r>
              <a:rPr lang="en-US" sz="1800" kern="0" dirty="0">
                <a:latin typeface="+mn-lt"/>
                <a:ea typeface="Arial Unicode MS" pitchFamily="34" charset="-128"/>
                <a:cs typeface="Avenir Book"/>
              </a:rPr>
              <a:t>Classic Approach</a:t>
            </a:r>
          </a:p>
        </p:txBody>
      </p:sp>
      <p:sp>
        <p:nvSpPr>
          <p:cNvPr id="26" name="TextBox 25"/>
          <p:cNvSpPr txBox="1"/>
          <p:nvPr/>
        </p:nvSpPr>
        <p:spPr>
          <a:xfrm rot="3216082">
            <a:off x="8725688" y="3628662"/>
            <a:ext cx="3207439" cy="276871"/>
          </a:xfrm>
          <a:prstGeom prst="rect">
            <a:avLst/>
          </a:prstGeom>
          <a:noFill/>
          <a:ln w="19050" cmpd="sng">
            <a:noFill/>
          </a:ln>
        </p:spPr>
        <p:txBody>
          <a:bodyPr wrap="square" lIns="0" tIns="0" rIns="0" bIns="0" rtlCol="0">
            <a:spAutoFit/>
          </a:bodyPr>
          <a:lstStyle/>
          <a:p>
            <a:pPr algn="ctr" fontAlgn="base">
              <a:spcBef>
                <a:spcPts val="600"/>
              </a:spcBef>
              <a:spcAft>
                <a:spcPct val="0"/>
              </a:spcAft>
              <a:buClr>
                <a:srgbClr val="F0AB00"/>
              </a:buClr>
              <a:buSzPct val="80000"/>
            </a:pPr>
            <a:r>
              <a:rPr lang="en-US" sz="1800" kern="0" dirty="0">
                <a:latin typeface="+mn-lt"/>
                <a:ea typeface="Arial Unicode MS" pitchFamily="34" charset="-128"/>
                <a:cs typeface="Arial"/>
              </a:rPr>
              <a:t>Data </a:t>
            </a:r>
            <a:r>
              <a:rPr lang="en-US" sz="1800" kern="0" dirty="0">
                <a:latin typeface="+mn-lt"/>
                <a:ea typeface="Arial Unicode MS" pitchFamily="34" charset="-128"/>
                <a:cs typeface="Avenir Book"/>
              </a:rPr>
              <a:t>Centric</a:t>
            </a:r>
            <a:r>
              <a:rPr lang="en-US" sz="1800" kern="0" dirty="0">
                <a:latin typeface="+mn-lt"/>
                <a:ea typeface="Arial Unicode MS" pitchFamily="34" charset="-128"/>
                <a:cs typeface="Arial"/>
              </a:rPr>
              <a:t> Approach</a:t>
            </a:r>
          </a:p>
        </p:txBody>
      </p:sp>
      <p:sp>
        <p:nvSpPr>
          <p:cNvPr id="27" name="Isosceles Triangle 26"/>
          <p:cNvSpPr/>
          <p:nvPr/>
        </p:nvSpPr>
        <p:spPr bwMode="gray">
          <a:xfrm>
            <a:off x="4096819" y="3538012"/>
            <a:ext cx="2125015" cy="270790"/>
          </a:xfrm>
          <a:prstGeom prst="triangle">
            <a:avLst/>
          </a:prstGeom>
          <a:solidFill>
            <a:srgbClr val="F0AB00"/>
          </a:solidFill>
          <a:ln w="19050" cmpd="sng">
            <a:solidFill>
              <a:schemeClr val="accent1"/>
            </a:solidFill>
            <a:headEnd/>
            <a:tailEnd/>
          </a:ln>
        </p:spPr>
        <p:style>
          <a:lnRef idx="2">
            <a:schemeClr val="accent6"/>
          </a:lnRef>
          <a:fillRef idx="1">
            <a:schemeClr val="lt1"/>
          </a:fillRef>
          <a:effectRef idx="0">
            <a:schemeClr val="accent6"/>
          </a:effectRef>
          <a:fontRef idx="minor">
            <a:schemeClr val="dk1"/>
          </a:fontRef>
        </p:style>
        <p:txBody>
          <a:bodyPr lIns="89958" tIns="71966" rIns="89958" bIns="71966" rtlCol="0" anchor="ctr"/>
          <a:lstStyle/>
          <a:p>
            <a:pPr algn="ctr" defTabSz="914034" fontAlgn="base">
              <a:spcBef>
                <a:spcPct val="50000"/>
              </a:spcBef>
              <a:spcAft>
                <a:spcPct val="0"/>
              </a:spcAft>
              <a:buClr>
                <a:srgbClr val="F0AB00"/>
              </a:buClr>
              <a:buSzPct val="80000"/>
            </a:pPr>
            <a:endParaRPr lang="en-US" sz="2000" kern="0" dirty="0">
              <a:solidFill>
                <a:schemeClr val="tx1"/>
              </a:solidFill>
              <a:ea typeface="Arial Unicode MS" pitchFamily="34" charset="-128"/>
              <a:cs typeface="Arial Unicode MS" pitchFamily="34" charset="-128"/>
            </a:endParaRPr>
          </a:p>
        </p:txBody>
      </p:sp>
      <p:sp>
        <p:nvSpPr>
          <p:cNvPr id="28" name="Isosceles Triangle 27"/>
          <p:cNvSpPr/>
          <p:nvPr/>
        </p:nvSpPr>
        <p:spPr bwMode="gray">
          <a:xfrm rot="10800000">
            <a:off x="6235715" y="3568929"/>
            <a:ext cx="2125015" cy="245846"/>
          </a:xfrm>
          <a:prstGeom prst="triangle">
            <a:avLst/>
          </a:prstGeom>
          <a:solidFill>
            <a:schemeClr val="accent3"/>
          </a:solidFill>
          <a:ln w="19050" cmpd="sng" algn="ctr">
            <a:solidFill>
              <a:schemeClr val="accent3"/>
            </a:solidFill>
            <a:miter lim="800000"/>
            <a:headEnd/>
            <a:tailEnd/>
          </a:ln>
        </p:spPr>
        <p:txBody>
          <a:bodyPr lIns="89958" tIns="71966" rIns="89958" bIns="71966" rtlCol="0" anchor="ctr"/>
          <a:lstStyle/>
          <a:p>
            <a:pPr algn="ctr" defTabSz="914034" fontAlgn="base">
              <a:spcBef>
                <a:spcPct val="50000"/>
              </a:spcBef>
              <a:spcAft>
                <a:spcPct val="0"/>
              </a:spcAft>
              <a:buClr>
                <a:srgbClr val="F0AB00"/>
              </a:buClr>
              <a:buSzPct val="80000"/>
            </a:pPr>
            <a:endParaRPr lang="en-US" sz="2000" kern="0" dirty="0">
              <a:ea typeface="Arial Unicode MS" pitchFamily="34" charset="-128"/>
              <a:cs typeface="Arial Unicode MS" pitchFamily="34" charset="-128"/>
            </a:endParaRPr>
          </a:p>
        </p:txBody>
      </p:sp>
      <p:sp>
        <p:nvSpPr>
          <p:cNvPr id="29" name="TextBox 28"/>
          <p:cNvSpPr txBox="1"/>
          <p:nvPr/>
        </p:nvSpPr>
        <p:spPr>
          <a:xfrm>
            <a:off x="1621984" y="2043532"/>
            <a:ext cx="2122236" cy="984657"/>
          </a:xfrm>
          <a:prstGeom prst="rect">
            <a:avLst/>
          </a:prstGeom>
          <a:noFill/>
          <a:ln w="19050" cmpd="sng">
            <a:noFill/>
          </a:ln>
        </p:spPr>
        <p:txBody>
          <a:bodyPr wrap="square" lIns="0" tIns="0" rIns="0" bIns="0" rtlCol="0">
            <a:spAutoFit/>
          </a:bodyPr>
          <a:lstStyle/>
          <a:p>
            <a:pPr algn="r" fontAlgn="base">
              <a:spcBef>
                <a:spcPts val="600"/>
              </a:spcBef>
              <a:spcAft>
                <a:spcPct val="0"/>
              </a:spcAft>
              <a:buClr>
                <a:srgbClr val="F0AB00"/>
              </a:buClr>
              <a:buSzPct val="80000"/>
            </a:pPr>
            <a:r>
              <a:rPr lang="en-US" sz="1600" b="1" kern="0" dirty="0">
                <a:latin typeface="+mn-lt"/>
                <a:ea typeface="Arial Unicode MS" pitchFamily="34" charset="-128"/>
                <a:cs typeface="Avenir Black"/>
              </a:rPr>
              <a:t>Data-to-Code</a:t>
            </a:r>
            <a:r>
              <a:rPr lang="en-US" sz="1600" kern="0" dirty="0">
                <a:latin typeface="+mn-lt"/>
                <a:ea typeface="Arial Unicode MS" pitchFamily="34" charset="-128"/>
                <a:cs typeface="Avenir Black"/>
              </a:rPr>
              <a:t/>
            </a:r>
            <a:br>
              <a:rPr lang="en-US" sz="1600" kern="0" dirty="0">
                <a:latin typeface="+mn-lt"/>
                <a:ea typeface="Arial Unicode MS" pitchFamily="34" charset="-128"/>
                <a:cs typeface="Avenir Black"/>
              </a:rPr>
            </a:br>
            <a:r>
              <a:rPr lang="en-US" sz="1600" kern="0" dirty="0">
                <a:latin typeface="+mn-lt"/>
                <a:ea typeface="Arial Unicode MS" pitchFamily="34" charset="-128"/>
                <a:cs typeface="Avenir Book"/>
              </a:rPr>
              <a:t>Intensive computations</a:t>
            </a:r>
            <a:br>
              <a:rPr lang="en-US" sz="1600" kern="0" dirty="0">
                <a:latin typeface="+mn-lt"/>
                <a:ea typeface="Arial Unicode MS" pitchFamily="34" charset="-128"/>
                <a:cs typeface="Avenir Book"/>
              </a:rPr>
            </a:br>
            <a:r>
              <a:rPr lang="en-US" sz="1600" kern="0" dirty="0">
                <a:latin typeface="+mn-lt"/>
                <a:ea typeface="Arial Unicode MS" pitchFamily="34" charset="-128"/>
                <a:cs typeface="Avenir Book"/>
              </a:rPr>
              <a:t>in </a:t>
            </a:r>
            <a:r>
              <a:rPr lang="en-US" sz="1600" b="1" kern="0" dirty="0">
                <a:latin typeface="+mn-lt"/>
                <a:ea typeface="Arial Unicode MS" pitchFamily="34" charset="-128"/>
                <a:cs typeface="Avenir Black"/>
              </a:rPr>
              <a:t>APPLICATION</a:t>
            </a:r>
            <a:r>
              <a:rPr lang="en-US" sz="1600" kern="0" dirty="0">
                <a:latin typeface="+mn-lt"/>
                <a:ea typeface="Arial Unicode MS" pitchFamily="34" charset="-128"/>
                <a:cs typeface="Avenir Book"/>
              </a:rPr>
              <a:t/>
            </a:r>
            <a:br>
              <a:rPr lang="en-US" sz="1600" kern="0" dirty="0">
                <a:latin typeface="+mn-lt"/>
                <a:ea typeface="Arial Unicode MS" pitchFamily="34" charset="-128"/>
                <a:cs typeface="Avenir Book"/>
              </a:rPr>
            </a:br>
            <a:r>
              <a:rPr lang="en-US" sz="1600" kern="0" dirty="0">
                <a:latin typeface="+mn-lt"/>
                <a:ea typeface="Arial Unicode MS" pitchFamily="34" charset="-128"/>
                <a:cs typeface="Avenir Book"/>
              </a:rPr>
              <a:t>layer</a:t>
            </a:r>
          </a:p>
        </p:txBody>
      </p:sp>
      <p:sp>
        <p:nvSpPr>
          <p:cNvPr id="30" name="TextBox 29"/>
          <p:cNvSpPr txBox="1"/>
          <p:nvPr/>
        </p:nvSpPr>
        <p:spPr>
          <a:xfrm>
            <a:off x="8669740" y="4610878"/>
            <a:ext cx="2023481" cy="738664"/>
          </a:xfrm>
          <a:prstGeom prst="rect">
            <a:avLst/>
          </a:prstGeom>
          <a:noFill/>
          <a:ln w="19050" cmpd="sng">
            <a:noFill/>
          </a:ln>
        </p:spPr>
        <p:txBody>
          <a:bodyPr wrap="square" lIns="0" tIns="0" rIns="0" bIns="0" rtlCol="0">
            <a:spAutoFit/>
          </a:bodyPr>
          <a:lstStyle/>
          <a:p>
            <a:pPr fontAlgn="base">
              <a:spcBef>
                <a:spcPts val="600"/>
              </a:spcBef>
              <a:spcAft>
                <a:spcPct val="0"/>
              </a:spcAft>
              <a:buClr>
                <a:srgbClr val="F0AB00"/>
              </a:buClr>
              <a:buSzPct val="80000"/>
            </a:pPr>
            <a:r>
              <a:rPr lang="en-US" sz="1600" b="1" kern="0" dirty="0">
                <a:latin typeface="+mn-lt"/>
                <a:ea typeface="Arial Unicode MS" pitchFamily="34" charset="-128"/>
                <a:cs typeface="Avenir Black"/>
              </a:rPr>
              <a:t>Code-to-Data</a:t>
            </a:r>
            <a:br>
              <a:rPr lang="en-US" sz="1600" b="1" kern="0" dirty="0">
                <a:latin typeface="+mn-lt"/>
                <a:ea typeface="Arial Unicode MS" pitchFamily="34" charset="-128"/>
                <a:cs typeface="Avenir Black"/>
              </a:rPr>
            </a:br>
            <a:r>
              <a:rPr lang="en-US" sz="1600" kern="0" dirty="0">
                <a:latin typeface="+mn-lt"/>
                <a:ea typeface="Arial Unicode MS" pitchFamily="34" charset="-128"/>
                <a:cs typeface="Avenir Book"/>
              </a:rPr>
              <a:t>Intensive computations</a:t>
            </a:r>
            <a:br>
              <a:rPr lang="en-US" sz="1600" kern="0" dirty="0">
                <a:latin typeface="+mn-lt"/>
                <a:ea typeface="Arial Unicode MS" pitchFamily="34" charset="-128"/>
                <a:cs typeface="Avenir Book"/>
              </a:rPr>
            </a:br>
            <a:r>
              <a:rPr lang="en-US" sz="1600" kern="0" dirty="0">
                <a:latin typeface="+mn-lt"/>
                <a:ea typeface="Arial Unicode MS" pitchFamily="34" charset="-128"/>
                <a:cs typeface="Avenir Book"/>
              </a:rPr>
              <a:t>in </a:t>
            </a:r>
            <a:r>
              <a:rPr lang="en-US" sz="1600" b="1" kern="0" dirty="0">
                <a:latin typeface="+mn-lt"/>
                <a:ea typeface="Arial Unicode MS" pitchFamily="34" charset="-128"/>
                <a:cs typeface="Avenir Black"/>
              </a:rPr>
              <a:t>DATABASE</a:t>
            </a:r>
            <a:r>
              <a:rPr lang="en-US" sz="1600" kern="0" dirty="0">
                <a:latin typeface="+mn-lt"/>
                <a:ea typeface="Arial Unicode MS" pitchFamily="34" charset="-128"/>
                <a:cs typeface="Avenir Book"/>
              </a:rPr>
              <a:t> layer</a:t>
            </a:r>
          </a:p>
        </p:txBody>
      </p:sp>
      <p:pic>
        <p:nvPicPr>
          <p:cNvPr id="31" name="Picture 3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67000" y="4234143"/>
            <a:ext cx="1186320" cy="1186320"/>
          </a:xfrm>
          <a:prstGeom prst="rect">
            <a:avLst/>
          </a:prstGeom>
        </p:spPr>
      </p:pic>
      <p:pic>
        <p:nvPicPr>
          <p:cNvPr id="32" name="Picture 3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573296" y="2156829"/>
            <a:ext cx="1180411" cy="1180411"/>
          </a:xfrm>
          <a:prstGeom prst="rect">
            <a:avLst/>
          </a:prstGeom>
        </p:spPr>
      </p:pic>
    </p:spTree>
    <p:extLst>
      <p:ext uri="{BB962C8B-B14F-4D97-AF65-F5344CB8AC3E}">
        <p14:creationId xmlns:p14="http://schemas.microsoft.com/office/powerpoint/2010/main" val="20539683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600" dirty="0" smtClean="0">
                <a:latin typeface="Cooper Black" panose="0208090404030B020404" pitchFamily="18" charset="0"/>
              </a:rPr>
              <a:t>Build CDS View</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12" name="Rectangle 11"/>
          <p:cNvSpPr/>
          <p:nvPr/>
        </p:nvSpPr>
        <p:spPr>
          <a:xfrm>
            <a:off x="699530" y="979820"/>
            <a:ext cx="9374682" cy="369332"/>
          </a:xfrm>
          <a:prstGeom prst="rect">
            <a:avLst/>
          </a:prstGeom>
        </p:spPr>
        <p:txBody>
          <a:bodyPr wrap="none">
            <a:spAutoFit/>
          </a:bodyPr>
          <a:lstStyle/>
          <a:p>
            <a:r>
              <a:rPr lang="en-GB" sz="1800" kern="0" dirty="0" smtClean="0">
                <a:ea typeface="Arial Unicode MS" pitchFamily="34" charset="-128"/>
                <a:cs typeface="Arial"/>
              </a:rPr>
              <a:t>Create Basic CDS View with parameter and Data Expose from snwd_bpa (Business Partner Table) .</a:t>
            </a:r>
            <a:endParaRPr lang="en-US" sz="1800" dirty="0"/>
          </a:p>
        </p:txBody>
      </p:sp>
      <p:pic>
        <p:nvPicPr>
          <p:cNvPr id="16" name="Picture 15"/>
          <p:cNvPicPr>
            <a:picLocks noChangeAspect="1"/>
          </p:cNvPicPr>
          <p:nvPr/>
        </p:nvPicPr>
        <p:blipFill>
          <a:blip r:embed="rId5"/>
          <a:stretch>
            <a:fillRect/>
          </a:stretch>
        </p:blipFill>
        <p:spPr>
          <a:xfrm>
            <a:off x="900373" y="1414160"/>
            <a:ext cx="9318476" cy="5007810"/>
          </a:xfrm>
          <a:prstGeom prst="rect">
            <a:avLst/>
          </a:prstGeom>
        </p:spPr>
      </p:pic>
    </p:spTree>
    <p:extLst>
      <p:ext uri="{BB962C8B-B14F-4D97-AF65-F5344CB8AC3E}">
        <p14:creationId xmlns:p14="http://schemas.microsoft.com/office/powerpoint/2010/main" val="25919563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CDS: Common Basics for Domain Specific Framework </a:t>
            </a:r>
            <a:endParaRPr lang="en-IN" sz="3600" dirty="0">
              <a:latin typeface="Cooper Black" panose="0208090404030B020404" pitchFamily="18"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sp>
        <p:nvSpPr>
          <p:cNvPr id="16" name="Text Placeholder 2"/>
          <p:cNvSpPr txBox="1">
            <a:spLocks/>
          </p:cNvSpPr>
          <p:nvPr/>
        </p:nvSpPr>
        <p:spPr>
          <a:xfrm>
            <a:off x="693564" y="1473297"/>
            <a:ext cx="5976599" cy="3505379"/>
          </a:xfrm>
          <a:prstGeom prst="rect">
            <a:avLst/>
          </a:prstGeom>
          <a:no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693" indent="-285693">
              <a:spcAft>
                <a:spcPts val="900"/>
              </a:spcAft>
              <a:buFont typeface="Wingdings" panose="05000000000000000000" pitchFamily="2" charset="2"/>
              <a:buChar char="§"/>
            </a:pPr>
            <a:r>
              <a:rPr lang="en-US" sz="1800" dirty="0">
                <a:solidFill>
                  <a:schemeClr val="tx1"/>
                </a:solidFill>
                <a:cs typeface="Optima"/>
              </a:rPr>
              <a:t>Reusable and unified view model for all use cases</a:t>
            </a:r>
          </a:p>
          <a:p>
            <a:pPr marL="285693" indent="-285693">
              <a:spcAft>
                <a:spcPts val="900"/>
              </a:spcAft>
              <a:buFont typeface="Wingdings" panose="05000000000000000000" pitchFamily="2" charset="2"/>
              <a:buChar char="§"/>
            </a:pPr>
            <a:r>
              <a:rPr lang="en-US" sz="1800" dirty="0">
                <a:solidFill>
                  <a:schemeClr val="tx1"/>
                </a:solidFill>
                <a:cs typeface="Optima"/>
              </a:rPr>
              <a:t>Annotations enabling flexible usage in different contexts</a:t>
            </a:r>
          </a:p>
          <a:p>
            <a:pPr marL="285693" indent="-285693">
              <a:spcAft>
                <a:spcPts val="900"/>
              </a:spcAft>
              <a:buFont typeface="Wingdings" panose="05000000000000000000" pitchFamily="2" charset="2"/>
              <a:buChar char="§"/>
            </a:pPr>
            <a:r>
              <a:rPr lang="en-US" sz="1800" dirty="0">
                <a:solidFill>
                  <a:schemeClr val="tx1"/>
                </a:solidFill>
              </a:rPr>
              <a:t>Efficient development </a:t>
            </a:r>
          </a:p>
        </p:txBody>
      </p:sp>
      <p:graphicFrame>
        <p:nvGraphicFramePr>
          <p:cNvPr id="17" name="Diagram 16"/>
          <p:cNvGraphicFramePr/>
          <p:nvPr>
            <p:extLst>
              <p:ext uri="{D42A27DB-BD31-4B8C-83A1-F6EECF244321}">
                <p14:modId xmlns:p14="http://schemas.microsoft.com/office/powerpoint/2010/main" val="408805956"/>
              </p:ext>
            </p:extLst>
          </p:nvPr>
        </p:nvGraphicFramePr>
        <p:xfrm>
          <a:off x="5487000" y="1473297"/>
          <a:ext cx="6490604" cy="410868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8931211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8D153262-0D22-EE4B-8422-E83531E442C3}"/>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60088" y="419996"/>
            <a:ext cx="892498" cy="791393"/>
          </a:xfrm>
          <a:prstGeom prst="rect">
            <a:avLst/>
          </a:prstGeom>
        </p:spPr>
      </p:pic>
      <p:sp>
        <p:nvSpPr>
          <p:cNvPr id="10" name="TextBox 9">
            <a:extLst>
              <a:ext uri="{FF2B5EF4-FFF2-40B4-BE49-F238E27FC236}">
                <a16:creationId xmlns:a16="http://schemas.microsoft.com/office/drawing/2014/main" xmlns="" id="{CC39E87A-2CAF-CD41-98DC-4526D06794F9}"/>
              </a:ext>
            </a:extLst>
          </p:cNvPr>
          <p:cNvSpPr txBox="1"/>
          <p:nvPr/>
        </p:nvSpPr>
        <p:spPr>
          <a:xfrm>
            <a:off x="486808" y="3059668"/>
            <a:ext cx="5294060" cy="738664"/>
          </a:xfrm>
          <a:prstGeom prst="rect">
            <a:avLst/>
          </a:prstGeom>
          <a:noFill/>
          <a:ln>
            <a:noFill/>
          </a:ln>
        </p:spPr>
        <p:txBody>
          <a:bodyPr wrap="square" rtlCol="0">
            <a:spAutoFit/>
          </a:bodyPr>
          <a:lstStyle/>
          <a:p>
            <a:pPr lvl="0" defTabSz="914217"/>
            <a:r>
              <a:rPr lang="en-US" sz="4200" b="1" dirty="0">
                <a:solidFill>
                  <a:srgbClr val="FFFFFF"/>
                </a:solidFill>
                <a:latin typeface="Arial" panose="020B0604020202020204" pitchFamily="34" charset="0"/>
                <a:ea typeface="Cambria" panose="02040503050406030204" pitchFamily="18" charset="0"/>
                <a:cs typeface="Arial" panose="020B0604020202020204" pitchFamily="34" charset="0"/>
              </a:rPr>
              <a:t>Introduction</a:t>
            </a:r>
          </a:p>
        </p:txBody>
      </p:sp>
      <p:pic>
        <p:nvPicPr>
          <p:cNvPr id="11" name="Picture 10">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3" name="Footer Placeholder 45">
            <a:extLst>
              <a:ext uri="{FF2B5EF4-FFF2-40B4-BE49-F238E27FC236}">
                <a16:creationId xmlns:a16="http://schemas.microsoft.com/office/drawing/2014/main" xmlns="" id="{90E33047-DFF5-4690-8905-31E4C115EFDC}"/>
              </a:ext>
            </a:extLst>
          </p:cNvPr>
          <p:cNvSpPr txBox="1">
            <a:spLocks/>
          </p:cNvSpPr>
          <p:nvPr/>
        </p:nvSpPr>
        <p:spPr>
          <a:xfrm>
            <a:off x="10123056" y="6548582"/>
            <a:ext cx="2055616" cy="30941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t>Trainer: Anubhav Oberoy</a:t>
            </a:r>
          </a:p>
        </p:txBody>
      </p:sp>
      <p:sp>
        <p:nvSpPr>
          <p:cNvPr id="15" name="Title 1">
            <a:extLst>
              <a:ext uri="{FF2B5EF4-FFF2-40B4-BE49-F238E27FC236}">
                <a16:creationId xmlns:a16="http://schemas.microsoft.com/office/drawing/2014/main" xmlns="" id="{13EBA3E6-25D4-4BA0-BF9B-28343460C110}"/>
              </a:ext>
            </a:extLst>
          </p:cNvPr>
          <p:cNvSpPr txBox="1">
            <a:spLocks/>
          </p:cNvSpPr>
          <p:nvPr/>
        </p:nvSpPr>
        <p:spPr>
          <a:xfrm>
            <a:off x="655321" y="495335"/>
            <a:ext cx="10515600" cy="6407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600" dirty="0" smtClean="0">
                <a:latin typeface="Cooper Black" panose="0208090404030B020404" pitchFamily="18" charset="0"/>
              </a:rPr>
              <a:t>CDS Association </a:t>
            </a:r>
            <a:endParaRPr lang="en-IN" sz="3600" dirty="0">
              <a:latin typeface="Cooper Black" panose="0208090404030B020404" pitchFamily="18" charset="0"/>
            </a:endParaRPr>
          </a:p>
        </p:txBody>
      </p:sp>
      <p:sp>
        <p:nvSpPr>
          <p:cNvPr id="19" name="TextBox 18">
            <a:extLst>
              <a:ext uri="{FF2B5EF4-FFF2-40B4-BE49-F238E27FC236}">
                <a16:creationId xmlns:a16="http://schemas.microsoft.com/office/drawing/2014/main" xmlns="" id="{0170E0F5-2AC9-46A0-8FB7-F6F2FAE52514}"/>
              </a:ext>
            </a:extLst>
          </p:cNvPr>
          <p:cNvSpPr txBox="1"/>
          <p:nvPr/>
        </p:nvSpPr>
        <p:spPr>
          <a:xfrm>
            <a:off x="2185457" y="583170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21" name="TextBox 20">
            <a:extLst>
              <a:ext uri="{FF2B5EF4-FFF2-40B4-BE49-F238E27FC236}">
                <a16:creationId xmlns:a16="http://schemas.microsoft.com/office/drawing/2014/main" xmlns="" id="{414875D0-394E-4AF2-A3E5-0E3479FCA849}"/>
              </a:ext>
            </a:extLst>
          </p:cNvPr>
          <p:cNvSpPr txBox="1"/>
          <p:nvPr/>
        </p:nvSpPr>
        <p:spPr>
          <a:xfrm>
            <a:off x="1127220" y="5863464"/>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02</a:t>
            </a:r>
            <a:endParaRPr lang="aa-ET" sz="3600" dirty="0">
              <a:solidFill>
                <a:schemeClr val="bg1"/>
              </a:solidFill>
            </a:endParaRPr>
          </a:p>
        </p:txBody>
      </p:sp>
      <p:sp>
        <p:nvSpPr>
          <p:cNvPr id="22" name="TextBox 21">
            <a:extLst>
              <a:ext uri="{FF2B5EF4-FFF2-40B4-BE49-F238E27FC236}">
                <a16:creationId xmlns:a16="http://schemas.microsoft.com/office/drawing/2014/main" xmlns="" id="{85D86FD3-2AA8-4AC3-8DC8-6F086208D51C}"/>
              </a:ext>
            </a:extLst>
          </p:cNvPr>
          <p:cNvSpPr txBox="1"/>
          <p:nvPr/>
        </p:nvSpPr>
        <p:spPr>
          <a:xfrm>
            <a:off x="2185457" y="4472351"/>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xmlns="" id="{B7179A51-5460-4ADA-9A06-1ABE87F06D1D}"/>
              </a:ext>
            </a:extLst>
          </p:cNvPr>
          <p:cNvSpPr txBox="1"/>
          <p:nvPr/>
        </p:nvSpPr>
        <p:spPr>
          <a:xfrm>
            <a:off x="1127220" y="4504111"/>
            <a:ext cx="770798" cy="646331"/>
          </a:xfrm>
          <a:prstGeom prst="rect">
            <a:avLst/>
          </a:prstGeom>
          <a:noFill/>
        </p:spPr>
        <p:txBody>
          <a:bodyPr wrap="square">
            <a:spAutoFit/>
          </a:bodyPr>
          <a:lstStyle/>
          <a:p>
            <a:pPr algn="ctr"/>
            <a:r>
              <a:rPr lang="en-US" sz="3600" dirty="0">
                <a:solidFill>
                  <a:schemeClr val="bg1"/>
                </a:solidFill>
                <a:latin typeface="Segoe UI" panose="020B0502040204020203" pitchFamily="34" charset="0"/>
                <a:cs typeface="Segoe UI" panose="020B0502040204020203" pitchFamily="34" charset="0"/>
              </a:rPr>
              <a:t>01</a:t>
            </a:r>
            <a:endParaRPr lang="aa-ET" sz="3600" dirty="0">
              <a:solidFill>
                <a:schemeClr val="bg1"/>
              </a:solidFill>
            </a:endParaRPr>
          </a:p>
        </p:txBody>
      </p:sp>
      <p:pic>
        <p:nvPicPr>
          <p:cNvPr id="12" name="Picture 11"/>
          <p:cNvPicPr>
            <a:picLocks noChangeAspect="1"/>
          </p:cNvPicPr>
          <p:nvPr/>
        </p:nvPicPr>
        <p:blipFill>
          <a:blip r:embed="rId5"/>
          <a:stretch>
            <a:fillRect/>
          </a:stretch>
        </p:blipFill>
        <p:spPr>
          <a:xfrm>
            <a:off x="5816496" y="1796935"/>
            <a:ext cx="6232235" cy="3930765"/>
          </a:xfrm>
          <a:prstGeom prst="rect">
            <a:avLst/>
          </a:prstGeom>
        </p:spPr>
      </p:pic>
      <p:sp>
        <p:nvSpPr>
          <p:cNvPr id="16" name="Text Placeholder 2"/>
          <p:cNvSpPr txBox="1">
            <a:spLocks/>
          </p:cNvSpPr>
          <p:nvPr/>
        </p:nvSpPr>
        <p:spPr>
          <a:xfrm>
            <a:off x="680864" y="802529"/>
            <a:ext cx="5374197" cy="5973113"/>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2">
              <a:spcBef>
                <a:spcPts val="600"/>
              </a:spcBef>
            </a:pPr>
            <a:r>
              <a:rPr lang="en-US" dirty="0"/>
              <a:t>Associations define relationships between entities in the data model</a:t>
            </a:r>
          </a:p>
          <a:p>
            <a:pPr>
              <a:spcBef>
                <a:spcPts val="1625"/>
              </a:spcBef>
              <a:defRPr/>
            </a:pPr>
            <a:r>
              <a:rPr lang="en-US" altLang="de-DE" sz="1800" dirty="0">
                <a:solidFill>
                  <a:schemeClr val="tx1"/>
                </a:solidFill>
              </a:rPr>
              <a:t>Association definition contains</a:t>
            </a:r>
          </a:p>
          <a:p>
            <a:pPr marL="271409" lvl="4" indent="-263472">
              <a:spcBef>
                <a:spcPct val="20000"/>
              </a:spcBef>
              <a:spcAft>
                <a:spcPct val="5000"/>
              </a:spcAft>
              <a:buClr>
                <a:schemeClr val="accent1"/>
              </a:buClr>
              <a:buSzPct val="80000"/>
              <a:buFont typeface="Wingdings" pitchFamily="2" charset="2"/>
              <a:buChar char="n"/>
              <a:defRPr/>
            </a:pPr>
            <a:r>
              <a:rPr lang="en-US" altLang="de-DE" dirty="0"/>
              <a:t>Target entity with optional alias (Recommended to start with _)</a:t>
            </a:r>
          </a:p>
          <a:p>
            <a:pPr marL="271409" lvl="4" indent="-263472">
              <a:spcBef>
                <a:spcPct val="20000"/>
              </a:spcBef>
              <a:spcAft>
                <a:spcPct val="5000"/>
              </a:spcAft>
              <a:buClr>
                <a:schemeClr val="accent1"/>
              </a:buClr>
              <a:buSzPct val="80000"/>
              <a:buFont typeface="Wingdings" pitchFamily="2" charset="2"/>
              <a:buChar char="n"/>
              <a:defRPr/>
            </a:pPr>
            <a:r>
              <a:rPr lang="en-US" altLang="de-DE" dirty="0"/>
              <a:t>Cardinality[min .. max] (optional)</a:t>
            </a:r>
          </a:p>
          <a:p>
            <a:pPr marL="271409" lvl="4" indent="-263472">
              <a:spcBef>
                <a:spcPct val="20000"/>
              </a:spcBef>
              <a:spcAft>
                <a:spcPct val="5000"/>
              </a:spcAft>
              <a:buClr>
                <a:schemeClr val="accent1"/>
              </a:buClr>
              <a:buSzPct val="80000"/>
              <a:buFont typeface="Wingdings" pitchFamily="2" charset="2"/>
              <a:buChar char="n"/>
              <a:defRPr/>
            </a:pPr>
            <a:r>
              <a:rPr lang="en-US" altLang="de-DE" dirty="0"/>
              <a:t>ON condition represents JOIN condition</a:t>
            </a:r>
            <a:br>
              <a:rPr lang="en-US" altLang="de-DE" dirty="0"/>
            </a:br>
            <a:r>
              <a:rPr lang="en-US" altLang="de-DE" dirty="0">
                <a:sym typeface="Wingdings" panose="05000000000000000000" pitchFamily="2" charset="2"/>
              </a:rPr>
              <a:t></a:t>
            </a:r>
            <a:r>
              <a:rPr lang="en-US" altLang="de-DE" dirty="0"/>
              <a:t> easy to refactor</a:t>
            </a:r>
          </a:p>
          <a:p>
            <a:pPr marL="1" lvl="2">
              <a:spcBef>
                <a:spcPct val="20000"/>
              </a:spcBef>
              <a:spcAft>
                <a:spcPct val="5000"/>
              </a:spcAft>
              <a:buClr>
                <a:schemeClr val="accent1"/>
              </a:buClr>
              <a:buSzPct val="80000"/>
              <a:defRPr/>
            </a:pPr>
            <a:r>
              <a:rPr lang="en-US" altLang="de-DE" b="1" dirty="0"/>
              <a:t>Consumption of Association</a:t>
            </a:r>
          </a:p>
          <a:p>
            <a:pPr marL="271409" lvl="4" indent="-263472">
              <a:spcBef>
                <a:spcPct val="20000"/>
              </a:spcBef>
              <a:spcAft>
                <a:spcPct val="5000"/>
              </a:spcAft>
              <a:buClr>
                <a:schemeClr val="accent1"/>
              </a:buClr>
              <a:buSzPct val="80000"/>
              <a:buFont typeface="Wingdings" pitchFamily="2" charset="2"/>
              <a:buChar char="n"/>
              <a:defRPr/>
            </a:pPr>
            <a:r>
              <a:rPr lang="en-US" altLang="de-DE" dirty="0"/>
              <a:t>From </a:t>
            </a:r>
          </a:p>
          <a:p>
            <a:pPr marL="271409" lvl="4" indent="-263472">
              <a:spcBef>
                <a:spcPct val="20000"/>
              </a:spcBef>
              <a:spcAft>
                <a:spcPct val="5000"/>
              </a:spcAft>
              <a:buClr>
                <a:schemeClr val="accent1"/>
              </a:buClr>
              <a:buSzPct val="80000"/>
              <a:buFont typeface="Wingdings" pitchFamily="2" charset="2"/>
              <a:buChar char="n"/>
              <a:defRPr/>
            </a:pPr>
            <a:r>
              <a:rPr lang="en-US" altLang="de-DE" dirty="0"/>
              <a:t>Projection list</a:t>
            </a:r>
          </a:p>
          <a:p>
            <a:pPr marL="271409" lvl="4" indent="-263472">
              <a:spcBef>
                <a:spcPct val="20000"/>
              </a:spcBef>
              <a:spcAft>
                <a:spcPct val="5000"/>
              </a:spcAft>
              <a:buClr>
                <a:schemeClr val="accent1"/>
              </a:buClr>
              <a:buSzPct val="80000"/>
              <a:buFont typeface="Wingdings" pitchFamily="2" charset="2"/>
              <a:buChar char="n"/>
              <a:defRPr/>
            </a:pPr>
            <a:r>
              <a:rPr lang="en-US" altLang="de-DE" dirty="0"/>
              <a:t>Aggregations</a:t>
            </a:r>
          </a:p>
          <a:p>
            <a:pPr marL="271409" lvl="4" indent="-263472">
              <a:spcBef>
                <a:spcPct val="20000"/>
              </a:spcBef>
              <a:spcAft>
                <a:spcPct val="5000"/>
              </a:spcAft>
              <a:buClr>
                <a:schemeClr val="accent1"/>
              </a:buClr>
              <a:buSzPct val="80000"/>
              <a:buFont typeface="Wingdings" pitchFamily="2" charset="2"/>
              <a:buChar char="n"/>
              <a:defRPr/>
            </a:pPr>
            <a:r>
              <a:rPr lang="en-US" altLang="de-DE" dirty="0"/>
              <a:t>WHERE, GROUP BY and HAVING clauses</a:t>
            </a:r>
          </a:p>
          <a:p>
            <a:pPr marL="7936" lvl="4">
              <a:spcBef>
                <a:spcPct val="20000"/>
              </a:spcBef>
              <a:spcAft>
                <a:spcPct val="5000"/>
              </a:spcAft>
              <a:buClr>
                <a:schemeClr val="accent1"/>
              </a:buClr>
              <a:buSzPct val="80000"/>
              <a:defRPr/>
            </a:pPr>
            <a:r>
              <a:rPr lang="en-US" altLang="de-DE" b="1" dirty="0"/>
              <a:t>Path Expressions Support</a:t>
            </a:r>
          </a:p>
          <a:p>
            <a:pPr marL="271409" lvl="4" indent="-263472">
              <a:spcBef>
                <a:spcPct val="20000"/>
              </a:spcBef>
              <a:spcAft>
                <a:spcPct val="5000"/>
              </a:spcAft>
              <a:buClr>
                <a:schemeClr val="accent1"/>
              </a:buClr>
              <a:buSzPct val="80000"/>
              <a:buFont typeface="Wingdings" pitchFamily="2" charset="2"/>
              <a:buChar char="n"/>
              <a:defRPr/>
            </a:pPr>
            <a:r>
              <a:rPr lang="en-US" dirty="0"/>
              <a:t>Simplified consumption both in CDS view and Open SQL</a:t>
            </a:r>
          </a:p>
          <a:p>
            <a:pPr marL="7936" lvl="4">
              <a:spcBef>
                <a:spcPct val="20000"/>
              </a:spcBef>
              <a:spcAft>
                <a:spcPct val="5000"/>
              </a:spcAft>
              <a:buClr>
                <a:schemeClr val="accent1"/>
              </a:buClr>
              <a:buSzPct val="80000"/>
              <a:defRPr/>
            </a:pPr>
            <a:r>
              <a:rPr lang="en-US" altLang="de-DE" b="1" dirty="0"/>
              <a:t>Filter Expressions </a:t>
            </a:r>
            <a:r>
              <a:rPr lang="en-US" altLang="de-DE" b="1" dirty="0" smtClean="0"/>
              <a:t>Support</a:t>
            </a:r>
            <a:endParaRPr lang="en-US" altLang="de-DE" b="1" dirty="0"/>
          </a:p>
        </p:txBody>
      </p:sp>
    </p:spTree>
    <p:extLst>
      <p:ext uri="{BB962C8B-B14F-4D97-AF65-F5344CB8AC3E}">
        <p14:creationId xmlns:p14="http://schemas.microsoft.com/office/powerpoint/2010/main" val="151417955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7258</TotalTime>
  <Words>1405</Words>
  <Application>Microsoft Office PowerPoint</Application>
  <PresentationFormat>Widescreen</PresentationFormat>
  <Paragraphs>349</Paragraphs>
  <Slides>29</Slides>
  <Notes>26</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29</vt:i4>
      </vt:variant>
    </vt:vector>
  </HeadingPairs>
  <TitlesOfParts>
    <vt:vector size="47" baseType="lpstr">
      <vt:lpstr>Arial Unicode MS</vt:lpstr>
      <vt:lpstr>Arial</vt:lpstr>
      <vt:lpstr>Arial</vt:lpstr>
      <vt:lpstr>Avenir Black</vt:lpstr>
      <vt:lpstr>Avenir Book</vt:lpstr>
      <vt:lpstr>Avenir Light</vt:lpstr>
      <vt:lpstr>Calibri</vt:lpstr>
      <vt:lpstr>Calibri Light</vt:lpstr>
      <vt:lpstr>Cambria</vt:lpstr>
      <vt:lpstr>Cooper Black</vt:lpstr>
      <vt:lpstr>Open Sans</vt:lpstr>
      <vt:lpstr>Optima</vt:lpstr>
      <vt:lpstr>Segoe UI</vt:lpstr>
      <vt:lpstr>Segoe UI Light</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Summarize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sc</cp:lastModifiedBy>
  <cp:revision>650</cp:revision>
  <dcterms:created xsi:type="dcterms:W3CDTF">2016-07-10T03:33:26Z</dcterms:created>
  <dcterms:modified xsi:type="dcterms:W3CDTF">2021-09-28T16:18:22Z</dcterms:modified>
</cp:coreProperties>
</file>

<file path=docProps/thumbnail.jpeg>
</file>